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91" r:id="rId2"/>
    <p:sldId id="296" r:id="rId3"/>
    <p:sldId id="298" r:id="rId4"/>
    <p:sldId id="299" r:id="rId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4C"/>
    <a:srgbClr val="FFF5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>
        <p:scale>
          <a:sx n="100" d="100"/>
          <a:sy n="100" d="100"/>
        </p:scale>
        <p:origin x="-25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713"/>
          </a:xfrm>
          <a:prstGeom prst="rect">
            <a:avLst/>
          </a:prstGeom>
        </p:spPr>
        <p:txBody>
          <a:bodyPr vert="horz" lIns="91127" tIns="45564" rIns="91127" bIns="455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3713"/>
          </a:xfrm>
          <a:prstGeom prst="rect">
            <a:avLst/>
          </a:prstGeom>
        </p:spPr>
        <p:txBody>
          <a:bodyPr vert="horz" lIns="91127" tIns="45564" rIns="91127" bIns="455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AD4D1-E7B6-4535-9B7E-33000E13AD50}" type="datetimeFigureOut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7" tIns="45564" rIns="91127" bIns="45564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4"/>
            <a:ext cx="5438140" cy="4443413"/>
          </a:xfrm>
          <a:prstGeom prst="rect">
            <a:avLst/>
          </a:prstGeom>
        </p:spPr>
        <p:txBody>
          <a:bodyPr vert="horz" lIns="91127" tIns="45564" rIns="91127" bIns="4556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1127" tIns="45564" rIns="91127" bIns="455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8826"/>
            <a:ext cx="2945659" cy="493713"/>
          </a:xfrm>
          <a:prstGeom prst="rect">
            <a:avLst/>
          </a:prstGeom>
        </p:spPr>
        <p:txBody>
          <a:bodyPr vert="horz" lIns="91127" tIns="45564" rIns="91127" bIns="455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DA5CD9-C218-4230-A7CA-8A618736F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87102-C5A5-4C73-84E1-D045D3CF7DE7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690822"/>
            <a:ext cx="4984750" cy="4446096"/>
          </a:xfrm>
          <a:noFill/>
          <a:ln/>
        </p:spPr>
        <p:txBody>
          <a:bodyPr lIns="91885" tIns="45134" rIns="91885" bIns="45134"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81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20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89" rIns="0" bIns="4728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89" rIns="0" bIns="4728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89" rIns="0" bIns="4728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5528B9-99E1-4A32-BA71-1FEBBE5D592A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46F233-44A9-4B4B-A805-70C82D23D9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10534-589B-4E84-B965-591E78151724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AB6C57-E83B-4B58-8F4F-5C5EC2BBA3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7E7D3F-38FF-4414-96FB-27C898E06641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18E3C8-8D0C-4B67-B59E-2565C0C5CC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42D86C-837B-4109-8FF1-67C1207D6BB9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AF7E80-512B-4584-A318-8A4E2C4432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7B75D1-6D73-44FF-8407-FDC9DD811ECA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01C766-A134-4742-AD46-A2AD4BC147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57FC2-0D63-4F12-BE70-B69001A8FFF5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62AAF-CA12-4D73-B763-0A4D456C1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6C9E1-641B-450A-B2A2-3064CB309AD7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0355DE-9275-424F-99C6-1640F4A302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2B8455-4FE4-422C-8C5D-CB2800691F65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962D4F-40C9-44A2-AEB4-9E5890CFC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F7236F-AE28-4DBF-8ACB-E7D2491FC550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CD5BF2-B77F-484A-8636-C2D6AF8768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F7A192-C8E4-4D4D-97A0-1B11FF2882AF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88F4D6-08D3-4C68-B332-8FB7D0D552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E5DB8A-1CF2-4A9A-A9F4-BE651AF96BDE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4C9E3-166D-4413-BFDD-653461532A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7504" y="332656"/>
            <a:ext cx="5976664" cy="792088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07504" y="6525344"/>
            <a:ext cx="8928992" cy="14401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084168" y="332656"/>
            <a:ext cx="2952328" cy="612000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07504" y="404664"/>
            <a:ext cx="28800" cy="626469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9007696" y="404664"/>
            <a:ext cx="28800" cy="626469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68313" y="6305252"/>
            <a:ext cx="2133600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993D3BA-61FA-472F-8B3C-B6FD4A9161D1}" type="datetime1">
              <a:rPr lang="ru-RU"/>
              <a:pPr>
                <a:defRPr/>
              </a:pPr>
              <a:t>27.07.2015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2138" y="6305252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88224" y="6305252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FDF7A86-8D81-4582-AB57-56B0A07AA2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6" name="Рисунок 15" descr="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16216" y="510580"/>
            <a:ext cx="2327153" cy="260605"/>
          </a:xfrm>
          <a:prstGeom prst="rect">
            <a:avLst/>
          </a:prstGeom>
        </p:spPr>
      </p:pic>
      <p:sp>
        <p:nvSpPr>
          <p:cNvPr id="19" name="Прямоугольник 18"/>
          <p:cNvSpPr/>
          <p:nvPr userDrawn="1"/>
        </p:nvSpPr>
        <p:spPr>
          <a:xfrm>
            <a:off x="6084168" y="332656"/>
            <a:ext cx="187200" cy="612000"/>
          </a:xfrm>
          <a:prstGeom prst="rect">
            <a:avLst/>
          </a:prstGeom>
          <a:solidFill>
            <a:srgbClr val="FEF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 userDrawn="1"/>
        </p:nvSpPr>
        <p:spPr>
          <a:xfrm rot="5400000">
            <a:off x="6084168" y="937544"/>
            <a:ext cx="187200" cy="187200"/>
          </a:xfrm>
          <a:prstGeom prst="rtTriangle">
            <a:avLst/>
          </a:prstGeom>
          <a:solidFill>
            <a:srgbClr val="FEF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39552" y="2132856"/>
            <a:ext cx="8496944" cy="335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200" b="1" dirty="0" smtClean="0">
                <a:latin typeface="Century Gothic" pitchFamily="34" charset="0"/>
                <a:cs typeface="Times New Roman" pitchFamily="18" charset="0"/>
              </a:rPr>
              <a:t>Отчет о ходе реализации стратегического плана развития  «</a:t>
            </a:r>
            <a:r>
              <a:rPr lang="ru-RU" sz="2200" b="1" dirty="0" err="1" smtClean="0">
                <a:latin typeface="Century Gothic" pitchFamily="34" charset="0"/>
                <a:cs typeface="Times New Roman" pitchFamily="18" charset="0"/>
              </a:rPr>
              <a:t>Приорбанк</a:t>
            </a:r>
            <a:r>
              <a:rPr lang="ru-RU" sz="2200" b="1" dirty="0" smtClean="0">
                <a:latin typeface="Century Gothic" pitchFamily="34" charset="0"/>
                <a:cs typeface="Times New Roman" pitchFamily="18" charset="0"/>
              </a:rPr>
              <a:t>» ОАО на 2013-2015 г.г.</a:t>
            </a:r>
          </a:p>
          <a:p>
            <a:pPr algn="ctr">
              <a:lnSpc>
                <a:spcPct val="130000"/>
              </a:lnSpc>
            </a:pPr>
            <a:r>
              <a:rPr lang="ru-RU" sz="2200" b="1" dirty="0" smtClean="0">
                <a:latin typeface="Century Gothic" pitchFamily="34" charset="0"/>
                <a:cs typeface="Times New Roman" pitchFamily="18" charset="0"/>
              </a:rPr>
              <a:t>в 2014 году</a:t>
            </a:r>
          </a:p>
          <a:p>
            <a:pPr algn="ctr"/>
            <a:endParaRPr lang="ru-RU" sz="3600" dirty="0" smtClean="0">
              <a:latin typeface="Century Gothic" pitchFamily="34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Century Gothic" pitchFamily="34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Century Gothic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4108" y="5877272"/>
            <a:ext cx="1872629" cy="45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 smtClean="0">
                <a:latin typeface="Century Gothic" pitchFamily="34" charset="0"/>
                <a:cs typeface="Times New Roman" pitchFamily="18" charset="0"/>
              </a:rPr>
              <a:t>2015 г., Минск</a:t>
            </a:r>
            <a:endParaRPr lang="en-US" b="1" dirty="0" smtClean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051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pPr algn="l"/>
            <a:r>
              <a:rPr lang="ru-RU" sz="1600" b="1" dirty="0" smtClean="0">
                <a:latin typeface="Arial" pitchFamily="34" charset="0"/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езультаты реализации стратегического плана</a:t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1600" b="1" dirty="0" smtClean="0">
                <a:latin typeface="Arial" pitchFamily="34" charset="0"/>
              </a:rPr>
              <a:t>в 2014 году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1835696" y="1196752"/>
            <a:ext cx="7128243" cy="101739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Динамичное развитие объемов бизнеса по всем сегментам клиентов.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>
                <a:latin typeface="FuturaPL"/>
              </a:rPr>
              <a:t>Банковское обслуживание корпоративных клиентов остается ключевым направлением деятельности.</a:t>
            </a:r>
            <a:r>
              <a:rPr lang="ru-RU" sz="1100" dirty="0" smtClean="0"/>
              <a:t> 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Акцент на развитие </a:t>
            </a:r>
            <a:r>
              <a:rPr lang="ru-RU" sz="1100" dirty="0" err="1" smtClean="0"/>
              <a:t>ритейлового</a:t>
            </a:r>
            <a:r>
              <a:rPr lang="ru-RU" sz="1100" dirty="0" smtClean="0"/>
              <a:t> бизнеса, в розничном бизнесе </a:t>
            </a:r>
            <a:r>
              <a:rPr lang="ru-RU" sz="1100" dirty="0" smtClean="0"/>
              <a:t>–</a:t>
            </a:r>
            <a:r>
              <a:rPr lang="en-US" sz="1100" dirty="0" smtClean="0"/>
              <a:t> </a:t>
            </a:r>
            <a:r>
              <a:rPr lang="ru-RU" sz="1100" dirty="0" smtClean="0"/>
              <a:t>на </a:t>
            </a:r>
            <a:r>
              <a:rPr lang="ru-RU" sz="1100" dirty="0" smtClean="0"/>
              <a:t>развитие сегмента </a:t>
            </a:r>
            <a:r>
              <a:rPr lang="en-US" sz="1100" dirty="0" smtClean="0"/>
              <a:t>Premium Banking.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Совершенствование системы  взаимоотношения с  клиентами банка (CRM).</a:t>
            </a:r>
            <a:endParaRPr lang="ru-RU" sz="1100" dirty="0" smtClean="0">
              <a:latin typeface="FuturaPL"/>
            </a:endParaRPr>
          </a:p>
          <a:p>
            <a:pPr algn="just" defTabSz="769938" eaLnBrk="0" hangingPunct="0">
              <a:lnSpc>
                <a:spcPct val="110000"/>
              </a:lnSpc>
            </a:pPr>
            <a:endParaRPr lang="ru-RU" sz="1100" dirty="0">
              <a:latin typeface="FuturaPL"/>
            </a:endParaRPr>
          </a:p>
        </p:txBody>
      </p:sp>
      <p:sp>
        <p:nvSpPr>
          <p:cNvPr id="26641" name="Text Box 20"/>
          <p:cNvSpPr txBox="1">
            <a:spLocks noChangeArrowheads="1"/>
          </p:cNvSpPr>
          <p:nvPr/>
        </p:nvSpPr>
        <p:spPr bwMode="auto">
          <a:xfrm>
            <a:off x="1835696" y="5157192"/>
            <a:ext cx="7128791" cy="12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100" dirty="0" smtClean="0"/>
              <a:t>Рост числа клиентов, подключенных к различным системам (Интернет, СМС, </a:t>
            </a:r>
            <a:r>
              <a:rPr lang="en-US" sz="1100" dirty="0" smtClean="0"/>
              <a:t>USSD</a:t>
            </a:r>
            <a:r>
              <a:rPr lang="ru-RU" sz="1100" dirty="0" smtClean="0"/>
              <a:t>)</a:t>
            </a:r>
            <a:r>
              <a:rPr lang="en-US" sz="1100" dirty="0" smtClean="0"/>
              <a:t>,</a:t>
            </a:r>
            <a:r>
              <a:rPr lang="ru-RU" sz="1100" dirty="0" smtClean="0"/>
              <a:t> </a:t>
            </a:r>
            <a:r>
              <a:rPr lang="ru-RU" sz="1100" dirty="0" smtClean="0"/>
              <a:t>на 33%. </a:t>
            </a:r>
          </a:p>
          <a:p>
            <a:pPr algn="just">
              <a:lnSpc>
                <a:spcPct val="110000"/>
              </a:lnSpc>
            </a:pPr>
            <a:r>
              <a:rPr lang="ru-RU" sz="1100" dirty="0" smtClean="0"/>
              <a:t>Расширение функциональных возможности СЭП «Клиент-банк» и системы «Интернет-Банк </a:t>
            </a:r>
            <a:r>
              <a:rPr lang="en-US" sz="1100" dirty="0" smtClean="0"/>
              <a:t>Prior Online</a:t>
            </a:r>
            <a:r>
              <a:rPr lang="ru-RU" sz="1100" dirty="0" smtClean="0"/>
              <a:t>». Внедрение в эксплуатацию приложения «Интернет-Банк» для мобильных устройств юридических лиц и индивидуальных предпринимателей на базе операционной системы </a:t>
            </a:r>
            <a:r>
              <a:rPr lang="ru-RU" sz="1100" dirty="0" err="1" smtClean="0"/>
              <a:t>Andriod</a:t>
            </a:r>
            <a:r>
              <a:rPr lang="ru-RU" sz="1100" dirty="0" smtClean="0"/>
              <a:t> и </a:t>
            </a:r>
            <a:r>
              <a:rPr lang="ru-RU" sz="1100" dirty="0" err="1" smtClean="0"/>
              <a:t>Apple</a:t>
            </a:r>
            <a:r>
              <a:rPr lang="ru-RU" sz="1100" dirty="0" smtClean="0"/>
              <a:t> IOS. </a:t>
            </a:r>
          </a:p>
          <a:p>
            <a:pPr algn="just">
              <a:lnSpc>
                <a:spcPct val="110000"/>
              </a:lnSpc>
            </a:pPr>
            <a:r>
              <a:rPr lang="ru-RU" sz="1100" dirty="0" smtClean="0"/>
              <a:t>Рост числа  клиентов  Интернет-банка для юридических лиц на 13% .</a:t>
            </a:r>
          </a:p>
          <a:p>
            <a:pPr algn="just">
              <a:lnSpc>
                <a:spcPct val="110000"/>
              </a:lnSpc>
            </a:pPr>
            <a:endParaRPr lang="ru-RU" sz="1100" dirty="0">
              <a:latin typeface="FuturaPL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1440160" cy="7920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Бизнес стратегия банка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528" y="2420888"/>
            <a:ext cx="1440160" cy="100811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корпоративного бизнеса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3789040"/>
            <a:ext cx="1440160" cy="100811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</a:t>
            </a:r>
            <a:r>
              <a:rPr lang="ru-RU" sz="1100" b="1" dirty="0" err="1" smtClean="0">
                <a:solidFill>
                  <a:schemeClr val="bg1"/>
                </a:solidFill>
                <a:latin typeface="FuturaPL"/>
              </a:rPr>
              <a:t>ритейлового</a:t>
            </a:r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 бизнеса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528" y="5229200"/>
            <a:ext cx="1440161" cy="936104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электронного бизнеса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35696" y="2348880"/>
            <a:ext cx="7200800" cy="1203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Реализация стратегии «Комплектация бизнеса». Внедрение пакета услуг «Комплектация бизнеса. </a:t>
            </a:r>
            <a:r>
              <a:rPr lang="ru-RU" sz="1100" dirty="0" err="1" smtClean="0"/>
              <a:t>Corpo</a:t>
            </a:r>
            <a:r>
              <a:rPr lang="ru-RU" sz="1100" dirty="0" smtClean="0"/>
              <a:t>». 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Финансирование оборотного капитала, экспортно-ориентированных проектов, консультационные услуги.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Активное р</a:t>
            </a:r>
            <a:r>
              <a:rPr lang="ru-RU" sz="1100" dirty="0" smtClean="0">
                <a:latin typeface="FuturaPL"/>
              </a:rPr>
              <a:t>азвитие </a:t>
            </a:r>
            <a:r>
              <a:rPr lang="ru-RU" sz="1100" dirty="0" err="1" smtClean="0">
                <a:latin typeface="FuturaPL"/>
              </a:rPr>
              <a:t>факторинговых</a:t>
            </a:r>
            <a:r>
              <a:rPr lang="ru-RU" sz="1100" dirty="0" smtClean="0">
                <a:latin typeface="FuturaPL"/>
              </a:rPr>
              <a:t> операций, в первую </a:t>
            </a:r>
            <a:r>
              <a:rPr lang="ru-RU" sz="1100" dirty="0" smtClean="0">
                <a:latin typeface="FuturaPL"/>
              </a:rPr>
              <a:t>очередь</a:t>
            </a:r>
            <a:r>
              <a:rPr lang="en-US" sz="1100" dirty="0" smtClean="0">
                <a:latin typeface="FuturaPL"/>
              </a:rPr>
              <a:t>,</a:t>
            </a:r>
            <a:r>
              <a:rPr lang="ru-RU" sz="1100" dirty="0" smtClean="0">
                <a:latin typeface="FuturaPL"/>
              </a:rPr>
              <a:t> </a:t>
            </a:r>
            <a:r>
              <a:rPr lang="ru-RU" sz="1100" dirty="0" smtClean="0">
                <a:latin typeface="FuturaPL"/>
              </a:rPr>
              <a:t>– международного факторинга.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>
                <a:latin typeface="FuturaPL"/>
              </a:rPr>
              <a:t>Внедрение нового банковского продукта - фонды банковского управления.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>
                <a:latin typeface="FuturaPL"/>
              </a:rPr>
              <a:t>Развитие системы управления денежными потоками (</a:t>
            </a:r>
            <a:r>
              <a:rPr lang="en-US" sz="1100" dirty="0" smtClean="0">
                <a:latin typeface="FuturaPL"/>
              </a:rPr>
              <a:t>Cash Pooling)</a:t>
            </a:r>
            <a:r>
              <a:rPr lang="ru-RU" sz="1100" dirty="0" smtClean="0">
                <a:latin typeface="FuturaPL"/>
              </a:rPr>
              <a:t>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>
                <a:latin typeface="FuturaPL"/>
              </a:rPr>
              <a:t>Развитие корпоративного бизнеса в регионах.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907704" y="3717032"/>
            <a:ext cx="7056784" cy="1203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Рост клиентской базы, совершенствование технологий и процессов обслуживания клиентов  МСП.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Внедрение программы по активному продвижению пакетов услуг и РКО для клиентов МСП.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Рост кредитов населению на 30%. 2-ое место на рынке по объему кредитования  граждан.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Ориентированность населения на дистанционные каналы обслуживания. </a:t>
            </a:r>
          </a:p>
          <a:p>
            <a:pPr algn="just" defTabSz="769938" eaLnBrk="0" hangingPunct="0">
              <a:lnSpc>
                <a:spcPct val="110000"/>
              </a:lnSpc>
            </a:pPr>
            <a:r>
              <a:rPr lang="ru-RU" sz="1100" dirty="0" smtClean="0"/>
              <a:t>Рост количества </a:t>
            </a:r>
            <a:r>
              <a:rPr lang="ru-RU" sz="1100" dirty="0" err="1" smtClean="0"/>
              <a:t>зарплатных</a:t>
            </a:r>
            <a:r>
              <a:rPr lang="ru-RU" sz="1100" dirty="0" smtClean="0"/>
              <a:t> счетов до 326 тысяч, пенсионных счетов - до 125 тысяч, премиальных клиентов на 25%.  4-ое место на рынке по количеству действующих банковских пластиковых карточек.</a:t>
            </a:r>
            <a:endParaRPr lang="ru-RU" sz="1100" dirty="0">
              <a:latin typeface="FuturaP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051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pPr algn="l"/>
            <a:r>
              <a:rPr lang="ru-RU" sz="1600" b="1" dirty="0" smtClean="0">
                <a:latin typeface="Arial" pitchFamily="34" charset="0"/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езультаты реализации стратегического плана </a:t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1600" b="1" dirty="0" smtClean="0">
                <a:latin typeface="Arial" pitchFamily="34" charset="0"/>
              </a:rPr>
              <a:t>в 2014 году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1835696" y="1340768"/>
            <a:ext cx="7128243" cy="130516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Рост объемов бизнеса:  активов - на 14%, кредитов - 23%, средств клиентов - 13%, капитала – 39%.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Высокие показатели эффективности: рентабельность капитала – 22,3%, рентабельность активов – 3,9%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Высоко капитализированный банк: достаточность капитала по НСФО – 14,3%, по МСФО – 18,7%.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Соблюдение </a:t>
            </a:r>
            <a:r>
              <a:rPr lang="ru-RU" sz="1100" dirty="0" err="1" smtClean="0">
                <a:latin typeface="FuturaPL"/>
              </a:rPr>
              <a:t>пруденциальных</a:t>
            </a:r>
            <a:r>
              <a:rPr lang="ru-RU" sz="1100" dirty="0" smtClean="0">
                <a:latin typeface="FuturaPL"/>
              </a:rPr>
              <a:t> стандартов безопасного и ликвидного ведения бизнеса по НСФО и МСФО.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Реализация Программы по сокращению объема затрат, улучшение показателя CIR до уровня  43,9%.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Дальнейшее развитие системы </a:t>
            </a:r>
            <a:r>
              <a:rPr lang="ru-RU" sz="1100" dirty="0" err="1" smtClean="0">
                <a:latin typeface="FuturaPL"/>
              </a:rPr>
              <a:t>контроллинга</a:t>
            </a:r>
            <a:r>
              <a:rPr lang="ru-RU" sz="1100" dirty="0" smtClean="0">
                <a:latin typeface="FuturaPL"/>
              </a:rPr>
              <a:t> и системы стратегического планирования.</a:t>
            </a:r>
            <a:endParaRPr lang="ru-RU" sz="1100" dirty="0">
              <a:latin typeface="FuturaPL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1440160" cy="115212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Финансовая стратегия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528" y="2996952"/>
            <a:ext cx="1440160" cy="136815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управления рисками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4797152"/>
            <a:ext cx="1440160" cy="136815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en-US" sz="1100" b="1" dirty="0" smtClean="0">
                <a:solidFill>
                  <a:schemeClr val="bg1"/>
                </a:solidFill>
                <a:latin typeface="FuturaPL"/>
              </a:rPr>
              <a:t>IT </a:t>
            </a:r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и операционная стратегия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35696" y="2996952"/>
            <a:ext cx="7200800" cy="15082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Сохранение качества кредитного портфеля банка.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Жесткий риск подход при кредитовании клиентов с акцентом на более устойчивых к спаду заемщиков. 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Развитие системы раннего выявления потенциально проблемных кредитов.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Усовершенствование системы </a:t>
            </a:r>
            <a:r>
              <a:rPr lang="ru-RU" sz="1100" dirty="0" err="1" smtClean="0"/>
              <a:t>стресс-тестирования</a:t>
            </a:r>
            <a:r>
              <a:rPr lang="ru-RU" sz="1100" dirty="0" smtClean="0"/>
              <a:t> уровня кредитного риска</a:t>
            </a:r>
            <a:r>
              <a:rPr lang="ru-RU" sz="1100" dirty="0" smtClean="0">
                <a:latin typeface="FuturaPL"/>
              </a:rPr>
              <a:t>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Формирование резервов по некачественной задолженности клиентов в полном объеме в соответствии с требованиями Национального банка Республики Беларусь.</a:t>
            </a:r>
          </a:p>
          <a:p>
            <a:pPr algn="just" defTabSz="769938" eaLnBrk="0" hangingPunct="0">
              <a:lnSpc>
                <a:spcPct val="120000"/>
              </a:lnSpc>
            </a:pPr>
            <a:endParaRPr lang="ru-RU" sz="1100" dirty="0" smtClean="0">
              <a:latin typeface="FuturaPL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907704" y="4725144"/>
            <a:ext cx="7056784" cy="16800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Развитие системы дистанционного банковского обслуживания клиентов. 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Перевод бизнес приложений  на платформы </a:t>
            </a:r>
            <a:r>
              <a:rPr lang="en-US" sz="1100" dirty="0" smtClean="0"/>
              <a:t>Oracle </a:t>
            </a:r>
            <a:r>
              <a:rPr lang="ru-RU" sz="1100" dirty="0" smtClean="0"/>
              <a:t>и</a:t>
            </a:r>
            <a:r>
              <a:rPr lang="en-US" sz="1100" dirty="0" smtClean="0"/>
              <a:t> Microsoft</a:t>
            </a:r>
            <a:r>
              <a:rPr lang="ru-RU" sz="1100" dirty="0" smtClean="0"/>
              <a:t>. Модернизация системы отчетов.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Введение в эксплуатацию модуля по автоматическому продлению </a:t>
            </a:r>
            <a:r>
              <a:rPr lang="ru-RU" sz="1100" dirty="0" err="1" smtClean="0"/>
              <a:t>овердрафтных</a:t>
            </a:r>
            <a:r>
              <a:rPr lang="ru-RU" sz="1100" dirty="0" smtClean="0"/>
              <a:t> кредитов для МСП. Внедрение единого автоматизированного рабочего места работника ЦБУ и </a:t>
            </a:r>
            <a:r>
              <a:rPr lang="ru-RU" sz="1100" dirty="0" err="1" smtClean="0"/>
              <a:t>контакт-центра</a:t>
            </a:r>
            <a:r>
              <a:rPr lang="ru-RU" sz="1100" dirty="0" smtClean="0"/>
              <a:t>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Внедрение электронного документооборот при осуществлении активных операций с клиентами категории «малый и средний». 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Централизация функции по формированию кассовых документов ЦБУ г. Минска</a:t>
            </a:r>
          </a:p>
          <a:p>
            <a:pPr algn="just" defTabSz="769938" eaLnBrk="0" hangingPunct="0">
              <a:lnSpc>
                <a:spcPct val="110000"/>
              </a:lnSpc>
            </a:pPr>
            <a:endParaRPr lang="ru-RU" sz="1100" dirty="0">
              <a:latin typeface="FuturaP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051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pPr algn="l"/>
            <a:r>
              <a:rPr lang="ru-RU" sz="1600" b="1" dirty="0" smtClean="0">
                <a:latin typeface="Arial" pitchFamily="34" charset="0"/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>езультаты реализации стратегического плана </a:t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1600" b="1" dirty="0" smtClean="0">
                <a:latin typeface="Arial" pitchFamily="34" charset="0"/>
              </a:rPr>
              <a:t>в 2014 году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1835696" y="1340768"/>
            <a:ext cx="7128243" cy="15082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Совершенствование механизмов мотивации персонала, направленных на достижение стратегических целей через установление индивидуальных целей сотрудников.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Развитие лидерских навыков ключевых работников за счет ротаций и участия в программах стажировок.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Проведение профессиональных конкурсов среди сотрудников МСП, СКС, </a:t>
            </a:r>
            <a:r>
              <a:rPr lang="ru-RU" sz="1100" dirty="0" err="1" smtClean="0">
                <a:latin typeface="FuturaPL"/>
              </a:rPr>
              <a:t>корпо</a:t>
            </a:r>
            <a:r>
              <a:rPr lang="ru-RU" sz="1100" dirty="0" smtClean="0">
                <a:latin typeface="FuturaPL"/>
              </a:rPr>
              <a:t> и розничного бизнеса. Организация обучения сотрудников: 328 учебных мероприятий, 17 курсов дистанционного обучения, др.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>
                <a:latin typeface="FuturaPL"/>
              </a:rPr>
              <a:t>Оптимизация численности персонала.</a:t>
            </a:r>
          </a:p>
          <a:p>
            <a:pPr algn="just" defTabSz="769938" eaLnBrk="0" hangingPunct="0">
              <a:lnSpc>
                <a:spcPct val="120000"/>
              </a:lnSpc>
            </a:pPr>
            <a:endParaRPr lang="ru-RU" sz="1100" dirty="0" smtClean="0">
              <a:latin typeface="FuturaPL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1440160" cy="115212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       </a:t>
            </a:r>
          </a:p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по работе с персоналом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528" y="2924944"/>
            <a:ext cx="1440160" cy="144016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Маркетинговая стратегия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4797152"/>
            <a:ext cx="1440160" cy="1584176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Региональное развитие банка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35696" y="2852936"/>
            <a:ext cx="7308304" cy="191456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Реализация рекламных проектов «Карточные продукты», «Кредиты», «Электронный </a:t>
            </a:r>
            <a:r>
              <a:rPr lang="ru-RU" sz="1100" dirty="0" err="1" smtClean="0"/>
              <a:t>банкинг</a:t>
            </a:r>
            <a:r>
              <a:rPr lang="ru-RU" sz="1100" dirty="0" smtClean="0"/>
              <a:t>».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Осуществление рекламной поддержки ЦБУ.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Реализация проекта «</a:t>
            </a:r>
            <a:r>
              <a:rPr lang="en-US" sz="1100" dirty="0" smtClean="0"/>
              <a:t>Branch Design</a:t>
            </a:r>
            <a:r>
              <a:rPr lang="ru-RU" sz="1100" dirty="0" smtClean="0"/>
              <a:t>» в ЦБУ 109, УРМ 112/2, УРМ 109/1 (новый подход к дизайну вывесок).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Проведение  3-х маркетинговых исследований удовлетворения потребностей клиентов.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Организация пресс-конференций по продвижению инноваций, карточек, фондов банковского управления.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Издание корпоративного журнала «Приоритеты» для клиентов банка. Реализация </a:t>
            </a:r>
            <a:r>
              <a:rPr lang="ru-RU" sz="1100" dirty="0" err="1" smtClean="0"/>
              <a:t>имиджевых</a:t>
            </a:r>
            <a:r>
              <a:rPr lang="ru-RU" sz="1100" dirty="0" smtClean="0"/>
              <a:t> </a:t>
            </a:r>
            <a:r>
              <a:rPr lang="en-US" sz="1100" dirty="0" smtClean="0"/>
              <a:t>PR </a:t>
            </a:r>
            <a:r>
              <a:rPr lang="ru-RU" sz="1100" dirty="0" smtClean="0"/>
              <a:t>проектов.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Проведение  анализа эффективности банковской рекламы.</a:t>
            </a:r>
          </a:p>
          <a:p>
            <a:pPr algn="just" defTabSz="769938" eaLnBrk="0" hangingPunct="0">
              <a:lnSpc>
                <a:spcPct val="120000"/>
              </a:lnSpc>
            </a:pPr>
            <a:endParaRPr lang="ru-RU" sz="1100" dirty="0" smtClean="0"/>
          </a:p>
          <a:p>
            <a:pPr algn="just" defTabSz="769938" eaLnBrk="0" hangingPunct="0">
              <a:lnSpc>
                <a:spcPct val="120000"/>
              </a:lnSpc>
            </a:pPr>
            <a:endParaRPr lang="ru-RU" sz="1100" dirty="0" smtClean="0">
              <a:latin typeface="FuturaPL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835696" y="4725144"/>
            <a:ext cx="7128792" cy="18976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Оптимизация сети точек продаж ЦБУ и удаленных рабочих мест (УРМ): реорганизация двух УРМ в  ЦБУ 118 г. г. Минск и  ЦБУ 203 г. Новополоцк,  открытие двух УРМ по обслуживанию физических лиц в г. Минск и г. Витебск,  закрытие 5-ти  УРМ в регионах.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Создание более комфортных условий обслуживания клиентов и перемещение в новые помещения ЦБУ 109 г. г. Минск и УРМ 500/2 г. Брест. 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Дальнейшее внедрение системы контроля качества предоставляемых услуг. 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Развитие дистанционных каналов продаж и системы удаленного обслуживания клиентов.</a:t>
            </a:r>
          </a:p>
          <a:p>
            <a:pPr algn="just" defTabSz="769938" eaLnBrk="0" hangingPunct="0">
              <a:lnSpc>
                <a:spcPct val="120000"/>
              </a:lnSpc>
            </a:pPr>
            <a:r>
              <a:rPr lang="ru-RU" sz="1100" dirty="0" smtClean="0"/>
              <a:t>По состоянию на 1 января 2015 года филиальная сеть банка составила 95 точек продаж.</a:t>
            </a:r>
          </a:p>
          <a:p>
            <a:pPr algn="just" defTabSz="769938" eaLnBrk="0" hangingPunct="0">
              <a:lnSpc>
                <a:spcPct val="110000"/>
              </a:lnSpc>
            </a:pPr>
            <a:endParaRPr lang="ru-RU" sz="1100" dirty="0">
              <a:latin typeface="FuturaP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орбан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</TotalTime>
  <Words>774</Words>
  <Application>Microsoft Office PowerPoint</Application>
  <PresentationFormat>Экран (4:3)</PresentationFormat>
  <Paragraphs>73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Приорбанк</vt:lpstr>
      <vt:lpstr>Слайд 1</vt:lpstr>
      <vt:lpstr>Результаты реализации стратегического плана в 2014 году </vt:lpstr>
      <vt:lpstr>Результаты реализации стратегического плана  в 2014 году </vt:lpstr>
      <vt:lpstr>Результаты реализации стратегического плана  в 2014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PortnovVI</dc:creator>
  <cp:lastModifiedBy>KorobkinaNN</cp:lastModifiedBy>
  <cp:revision>430</cp:revision>
  <dcterms:created xsi:type="dcterms:W3CDTF">2014-02-25T08:45:41Z</dcterms:created>
  <dcterms:modified xsi:type="dcterms:W3CDTF">2015-07-27T07:00:52Z</dcterms:modified>
</cp:coreProperties>
</file>