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91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4C"/>
    <a:srgbClr val="FFF5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>
        <p:scale>
          <a:sx n="100" d="100"/>
          <a:sy n="100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3713"/>
          </a:xfrm>
          <a:prstGeom prst="rect">
            <a:avLst/>
          </a:prstGeom>
        </p:spPr>
        <p:txBody>
          <a:bodyPr vert="horz" lIns="91116" tIns="45559" rIns="91116" bIns="4555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3"/>
            <a:ext cx="2945659" cy="493713"/>
          </a:xfrm>
          <a:prstGeom prst="rect">
            <a:avLst/>
          </a:prstGeom>
        </p:spPr>
        <p:txBody>
          <a:bodyPr vert="horz" lIns="91116" tIns="45559" rIns="91116" bIns="4555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AD4D1-E7B6-4535-9B7E-33000E13AD50}" type="datetimeFigureOut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2950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6" tIns="45559" rIns="91116" bIns="45559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5"/>
            <a:ext cx="5438140" cy="4443413"/>
          </a:xfrm>
          <a:prstGeom prst="rect">
            <a:avLst/>
          </a:prstGeom>
        </p:spPr>
        <p:txBody>
          <a:bodyPr vert="horz" lIns="91116" tIns="45559" rIns="91116" bIns="4555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827"/>
            <a:ext cx="2945659" cy="493713"/>
          </a:xfrm>
          <a:prstGeom prst="rect">
            <a:avLst/>
          </a:prstGeom>
        </p:spPr>
        <p:txBody>
          <a:bodyPr vert="horz" lIns="91116" tIns="45559" rIns="91116" bIns="4555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378827"/>
            <a:ext cx="2945659" cy="493713"/>
          </a:xfrm>
          <a:prstGeom prst="rect">
            <a:avLst/>
          </a:prstGeom>
        </p:spPr>
        <p:txBody>
          <a:bodyPr vert="horz" lIns="91116" tIns="45559" rIns="91116" bIns="4555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DA5CD9-C218-4230-A7CA-8A618736F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87102-C5A5-4C73-84E1-D045D3CF7DE7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690822"/>
            <a:ext cx="4984750" cy="4446096"/>
          </a:xfrm>
          <a:noFill/>
          <a:ln/>
        </p:spPr>
        <p:txBody>
          <a:bodyPr lIns="91874" tIns="45129" rIns="91874" bIns="45129"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819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5538" cy="37020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79" rIns="0" bIns="4727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79" rIns="0" bIns="4727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79" rIns="0" bIns="4727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5038" y="739775"/>
            <a:ext cx="4930775" cy="3698875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7665"/>
            <a:ext cx="4984750" cy="278736"/>
          </a:xfrm>
          <a:noFill/>
          <a:ln w="9525"/>
        </p:spPr>
        <p:txBody>
          <a:bodyPr lIns="0" tIns="47279" rIns="0" bIns="47279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5528B9-99E1-4A32-BA71-1FEBBE5D592A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46F233-44A9-4B4B-A805-70C82D23D9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10534-589B-4E84-B965-591E78151724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AB6C57-E83B-4B58-8F4F-5C5EC2BBA3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7E7D3F-38FF-4414-96FB-27C898E06641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18E3C8-8D0C-4B67-B59E-2565C0C5CC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42D86C-837B-4109-8FF1-67C1207D6BB9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AF7E80-512B-4584-A318-8A4E2C4432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7B75D1-6D73-44FF-8407-FDC9DD811ECA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01C766-A134-4742-AD46-A2AD4BC147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757FC2-0D63-4F12-BE70-B69001A8FFF5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662AAF-CA12-4D73-B763-0A4D456C14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6C9E1-641B-450A-B2A2-3064CB309AD7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0355DE-9275-424F-99C6-1640F4A302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5554663" cy="7921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2B8455-4FE4-422C-8C5D-CB2800691F65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962D4F-40C9-44A2-AEB4-9E5890CFC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F7236F-AE28-4DBF-8ACB-E7D2491FC550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CD5BF2-B77F-484A-8636-C2D6AF8768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F7A192-C8E4-4D4D-97A0-1B11FF2882AF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88F4D6-08D3-4C68-B332-8FB7D0D552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E5DB8A-1CF2-4A9A-A9F4-BE651AF96BDE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54C9E3-166D-4413-BFDD-653461532A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7504" y="332656"/>
            <a:ext cx="5976664" cy="792088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07504" y="6525344"/>
            <a:ext cx="8928992" cy="14401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084168" y="332656"/>
            <a:ext cx="2952328" cy="612000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07504" y="404664"/>
            <a:ext cx="28800" cy="626469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9007696" y="404664"/>
            <a:ext cx="28800" cy="6264696"/>
          </a:xfrm>
          <a:prstGeom prst="rect">
            <a:avLst/>
          </a:prstGeom>
          <a:solidFill>
            <a:srgbClr val="FFF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68313" y="6305252"/>
            <a:ext cx="2133600" cy="287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993D3BA-61FA-472F-8B3C-B6FD4A9161D1}" type="datetime1">
              <a:rPr lang="ru-RU"/>
              <a:pPr>
                <a:defRPr/>
              </a:pPr>
              <a:t>05.04.2016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2138" y="6305252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ru-RU" dirty="0"/>
              <a:t>Тема презентации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88224" y="6305252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FDF7A86-8D81-4582-AB57-56B0A07AA2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6" name="Рисунок 15" descr="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16216" y="510580"/>
            <a:ext cx="2327153" cy="260605"/>
          </a:xfrm>
          <a:prstGeom prst="rect">
            <a:avLst/>
          </a:prstGeom>
        </p:spPr>
      </p:pic>
      <p:sp>
        <p:nvSpPr>
          <p:cNvPr id="19" name="Прямоугольник 18"/>
          <p:cNvSpPr/>
          <p:nvPr userDrawn="1"/>
        </p:nvSpPr>
        <p:spPr>
          <a:xfrm>
            <a:off x="6084168" y="332656"/>
            <a:ext cx="187200" cy="612000"/>
          </a:xfrm>
          <a:prstGeom prst="rect">
            <a:avLst/>
          </a:prstGeom>
          <a:solidFill>
            <a:srgbClr val="FEF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 userDrawn="1"/>
        </p:nvSpPr>
        <p:spPr>
          <a:xfrm rot="5400000">
            <a:off x="6084168" y="937544"/>
            <a:ext cx="187200" cy="187200"/>
          </a:xfrm>
          <a:prstGeom prst="rtTriangle">
            <a:avLst/>
          </a:prstGeom>
          <a:solidFill>
            <a:srgbClr val="FEF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or.b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39552" y="2132856"/>
            <a:ext cx="8496944" cy="299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b="1" dirty="0" smtClean="0">
                <a:latin typeface="Century Gothic" pitchFamily="34" charset="0"/>
              </a:rPr>
              <a:t>Отчет о выполнении стратегического плана развития  «</a:t>
            </a:r>
            <a:r>
              <a:rPr lang="ru-RU" sz="2400" b="1" dirty="0" err="1" smtClean="0">
                <a:latin typeface="Century Gothic" pitchFamily="34" charset="0"/>
              </a:rPr>
              <a:t>Приорбанк</a:t>
            </a:r>
            <a:r>
              <a:rPr lang="ru-RU" sz="2400" b="1" dirty="0" smtClean="0">
                <a:latin typeface="Century Gothic" pitchFamily="34" charset="0"/>
              </a:rPr>
              <a:t>» ОАО на 2013-2015 г.г.</a:t>
            </a:r>
          </a:p>
          <a:p>
            <a:pPr algn="ctr"/>
            <a:endParaRPr lang="ru-RU" sz="3600" dirty="0" smtClean="0">
              <a:latin typeface="Century Gothic" pitchFamily="34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Century Gothic" pitchFamily="34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Century Gothic" pitchFamily="34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5877272"/>
            <a:ext cx="3240359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 smtClean="0">
                <a:latin typeface="Century Gothic" pitchFamily="34" charset="0"/>
              </a:rPr>
              <a:t>март 201</a:t>
            </a:r>
            <a:r>
              <a:rPr lang="en-US" b="1" dirty="0" smtClean="0">
                <a:latin typeface="Century Gothic" pitchFamily="34" charset="0"/>
              </a:rPr>
              <a:t>6</a:t>
            </a:r>
            <a:r>
              <a:rPr lang="ru-RU" b="1" dirty="0" smtClean="0">
                <a:latin typeface="Century Gothic" pitchFamily="34" charset="0"/>
              </a:rPr>
              <a:t> г., Минск</a:t>
            </a:r>
            <a:endParaRPr lang="en-US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24554" y="-131763"/>
            <a:ext cx="45720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endParaRPr lang="ru-RU" sz="1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7504" y="404664"/>
            <a:ext cx="612068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eaLnBrk="0" hangingPunct="0"/>
            <a:r>
              <a:rPr lang="ru-RU" sz="1700" b="1" dirty="0" smtClean="0">
                <a:latin typeface="Century Gothic" pitchFamily="34" charset="0"/>
              </a:rPr>
              <a:t>Итоги выполнения стратегического плана развития на 201</a:t>
            </a:r>
            <a:r>
              <a:rPr lang="en-US" sz="1700" b="1" dirty="0" smtClean="0">
                <a:latin typeface="Century Gothic" pitchFamily="34" charset="0"/>
              </a:rPr>
              <a:t>3-2015</a:t>
            </a:r>
            <a:r>
              <a:rPr lang="ru-RU" sz="1700" b="1" dirty="0" smtClean="0">
                <a:latin typeface="Century Gothic" pitchFamily="34" charset="0"/>
              </a:rPr>
              <a:t> г.г.</a:t>
            </a:r>
            <a:endParaRPr lang="ru-RU" sz="1700" b="1" dirty="0">
              <a:latin typeface="Century Gothic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7544" y="1412776"/>
            <a:ext cx="8136904" cy="47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/>
          <a:p>
            <a:pPr marL="180975" indent="-180975" algn="just" defTabSz="769938" eaLnBrk="0" hangingPunct="0">
              <a:lnSpc>
                <a:spcPct val="12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Обеспечен рост бизнеса и высокие показатели эффективности банка. Банковское обслуживание корпоративных клиентов оставалось ключевым направлением деятельности.  В 2012-2015 г.г. акцент был сделан на развитие </a:t>
            </a:r>
            <a:r>
              <a:rPr lang="ru-RU" sz="1200" dirty="0" err="1" smtClean="0">
                <a:solidFill>
                  <a:srgbClr val="000000"/>
                </a:solidFill>
              </a:rPr>
              <a:t>ритейлового</a:t>
            </a:r>
            <a:r>
              <a:rPr lang="ru-RU" sz="1200" dirty="0" smtClean="0">
                <a:solidFill>
                  <a:srgbClr val="000000"/>
                </a:solidFill>
              </a:rPr>
              <a:t> бизнеса, в розничном бизнесе –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на развитие сегмента </a:t>
            </a:r>
            <a:r>
              <a:rPr lang="en-US" sz="1200" dirty="0" smtClean="0">
                <a:solidFill>
                  <a:srgbClr val="000000"/>
                </a:solidFill>
              </a:rPr>
              <a:t>Premium Banking</a:t>
            </a:r>
            <a:endParaRPr lang="ru-RU" sz="1200" dirty="0" smtClean="0">
              <a:solidFill>
                <a:srgbClr val="000000"/>
              </a:solidFill>
            </a:endParaRPr>
          </a:p>
          <a:p>
            <a:pPr marL="180975" indent="-180975" algn="just" defTabSz="769938" eaLnBrk="0" hangingPunct="0">
              <a:lnSpc>
                <a:spcPct val="8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177800" indent="-177800" algn="just" ea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Активы банка достигли 26,6 трлн. руб., что на 18% выше прогнозного параметра на 2015 г. Кредитный портфель составил 16,3 трлн. руб. при утвержденном на 2015 г. параметре в размере 14,7 трлн. руб.</a:t>
            </a:r>
            <a:endParaRPr lang="en-US" sz="1200" dirty="0" smtClean="0">
              <a:solidFill>
                <a:srgbClr val="000000"/>
              </a:solidFill>
            </a:endParaRPr>
          </a:p>
          <a:p>
            <a:pPr marL="177800" indent="-177800" algn="just" eaLnBrk="0" hangingPunct="0">
              <a:lnSpc>
                <a:spcPct val="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endParaRPr lang="ru-RU" sz="1200" dirty="0" smtClean="0">
              <a:solidFill>
                <a:srgbClr val="000000"/>
              </a:solidFill>
            </a:endParaRPr>
          </a:p>
          <a:p>
            <a:pPr marL="177800" indent="-177800" algn="just" ea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200" dirty="0" smtClean="0">
                <a:solidFill>
                  <a:srgbClr val="000000"/>
                </a:solidFill>
              </a:rPr>
              <a:t>Средства клиентов увеличились  до  16,8 трлн. руб. и превысили прогнозируемый уровень на 20%. </a:t>
            </a:r>
          </a:p>
          <a:p>
            <a:pPr marL="177800" indent="-177800" algn="just" ea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200" dirty="0" smtClean="0"/>
              <a:t>Капитал банка по МСФО составил  4,1 трлн.руб. и находится в рамках утвержденного прогноза. Нормативный капитал за период с 2012 г. по 2015 г. вырос с  2,0 трлн. руб. до 4,1 трлн. руб. </a:t>
            </a:r>
            <a:r>
              <a:rPr lang="ru-RU" sz="1200" dirty="0" err="1" smtClean="0"/>
              <a:t>Приорбанк</a:t>
            </a:r>
            <a:r>
              <a:rPr lang="ru-RU" sz="1200" dirty="0" smtClean="0"/>
              <a:t> адекватно капитализирован. Достаточность капитала по  национальным стандартам составляет 18,3%, по  международным стандартам  - </a:t>
            </a:r>
            <a:r>
              <a:rPr lang="en-US" sz="1200" dirty="0" smtClean="0"/>
              <a:t>17,1</a:t>
            </a:r>
            <a:r>
              <a:rPr lang="ru-RU" sz="1200" dirty="0" smtClean="0"/>
              <a:t>%</a:t>
            </a:r>
          </a:p>
          <a:p>
            <a:pPr marL="177800" indent="-177800" algn="just" ea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200" dirty="0" smtClean="0"/>
              <a:t>Обеспечено выполнение показателей прибыльности и эффективности. Прибыль банка по МСФО  в 2015 г. составила 1,8 трлн. руб.. Рентабельность капитала (</a:t>
            </a:r>
            <a:r>
              <a:rPr lang="en-US" sz="1200" dirty="0" smtClean="0"/>
              <a:t>RO</a:t>
            </a:r>
            <a:r>
              <a:rPr lang="ru-RU" sz="1200" dirty="0" smtClean="0"/>
              <a:t>Е</a:t>
            </a:r>
            <a:r>
              <a:rPr lang="en-US" sz="1200" dirty="0" smtClean="0"/>
              <a:t>) </a:t>
            </a:r>
            <a:r>
              <a:rPr lang="ru-RU" sz="1200" dirty="0" smtClean="0"/>
              <a:t>составила 33,4% в 2015 г. и превысила уровень 2012 г. на  12 процентных пунктов</a:t>
            </a:r>
          </a:p>
          <a:p>
            <a:pPr marL="177800" indent="-177800" algn="just" eaLnBrk="0" hangingPunc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200" dirty="0" smtClean="0"/>
              <a:t>Операционные затраты банка находятся в рамках утвержденного плана. Разработанная специальная  Программа по сокращению объема затрат, предусматривающая ряд мер по всем направлениям деятельности (замораживание заработной платы, снижение расходов на командировки, служебный автотранспорт, телефонную связь и другие),</a:t>
            </a:r>
            <a:r>
              <a:rPr lang="ru-RU" sz="1200" dirty="0" smtClean="0">
                <a:solidFill>
                  <a:srgbClr val="000000"/>
                </a:solidFill>
              </a:rPr>
              <a:t> совершенствование  действующих бизнес процессов, сокращение персонала и оптимизация филиальной сети позволили улучшить показатель </a:t>
            </a:r>
            <a:r>
              <a:rPr lang="en-US" sz="1200" dirty="0" smtClean="0">
                <a:solidFill>
                  <a:srgbClr val="000000"/>
                </a:solidFill>
              </a:rPr>
              <a:t>CIR </a:t>
            </a:r>
            <a:r>
              <a:rPr lang="ru-RU" sz="1200" dirty="0" smtClean="0">
                <a:solidFill>
                  <a:srgbClr val="000000"/>
                </a:solidFill>
              </a:rPr>
              <a:t>(соотношение операционных затрат и операционной прибыли)  с 55,1% до 34,6%</a:t>
            </a:r>
            <a:endParaRPr lang="ru-RU" sz="12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67CD5BF2-B77F-484A-8636-C2D6AF876850}" type="slidenum">
              <a:rPr lang="ru-RU" sz="1200"/>
              <a:pPr algn="r">
                <a:defRPr/>
              </a:pPr>
              <a:t>2</a:t>
            </a:fld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051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pPr algn="l"/>
            <a:r>
              <a:rPr lang="ru-RU" sz="1700" b="1" dirty="0" smtClean="0">
                <a:ea typeface="+mn-ea"/>
                <a:cs typeface="+mn-cs"/>
              </a:rPr>
              <a:t>Итоги выполнения стратегического плана развития</a:t>
            </a:r>
            <a:br>
              <a:rPr lang="ru-RU" sz="1700" b="1" dirty="0" smtClean="0">
                <a:ea typeface="+mn-ea"/>
                <a:cs typeface="+mn-cs"/>
              </a:rPr>
            </a:br>
            <a:r>
              <a:rPr lang="ru-RU" sz="1700" b="1" dirty="0" smtClean="0">
                <a:ea typeface="+mn-ea"/>
                <a:cs typeface="+mn-cs"/>
              </a:rPr>
              <a:t>на 201</a:t>
            </a:r>
            <a:r>
              <a:rPr lang="en-US" sz="1700" b="1" dirty="0" smtClean="0">
                <a:ea typeface="+mn-ea"/>
                <a:cs typeface="+mn-cs"/>
              </a:rPr>
              <a:t>3-2015</a:t>
            </a:r>
            <a:r>
              <a:rPr lang="ru-RU" sz="1700" b="1" dirty="0" smtClean="0">
                <a:ea typeface="+mn-ea"/>
                <a:cs typeface="+mn-cs"/>
              </a:rPr>
              <a:t> г.г.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1584176" cy="504056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корпоративного бизнеса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051720" y="1268760"/>
            <a:ext cx="6768752" cy="481151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80975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50" dirty="0" smtClean="0"/>
              <a:t>Основные результаты деятельности: 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рост кредитов клиентам на 4,7 трлн. руб. или в 1,7 раза, 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рост средств клиентов  на 0,8 трлн. руб. или в 1,3 раза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выполнены установленных стратегией  параметры развития (кредиты, депозиты, прибыль)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улучшен показатель </a:t>
            </a:r>
            <a:r>
              <a:rPr lang="en-US" sz="1150" dirty="0" smtClean="0"/>
              <a:t>CIR</a:t>
            </a:r>
            <a:r>
              <a:rPr lang="ru-RU" sz="1150" dirty="0" smtClean="0"/>
              <a:t> (затраты / доходы) </a:t>
            </a:r>
            <a:r>
              <a:rPr lang="en-US" sz="1150" dirty="0" smtClean="0"/>
              <a:t> c </a:t>
            </a:r>
            <a:r>
              <a:rPr lang="ru-RU" sz="1150" dirty="0" smtClean="0"/>
              <a:t>21,7%</a:t>
            </a:r>
            <a:r>
              <a:rPr lang="en-US" sz="1150" dirty="0" smtClean="0"/>
              <a:t> </a:t>
            </a:r>
            <a:r>
              <a:rPr lang="ru-RU" sz="1150" dirty="0" smtClean="0"/>
              <a:t>до 17,0%</a:t>
            </a:r>
          </a:p>
          <a:p>
            <a:pPr marL="180975" indent="-180975" algn="just" defTabSz="769938" eaLnBrk="0" hangingPunct="0">
              <a:lnSpc>
                <a:spcPct val="5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endParaRPr lang="ru-RU" sz="1150" dirty="0" smtClean="0"/>
          </a:p>
          <a:p>
            <a:pPr marL="180975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50" dirty="0" smtClean="0"/>
              <a:t>Основные достижения в развитии бизнеса: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развивались партнерские отношения с клиентами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финансировался оборотный капитал и конкурентоспособные инвестиционные проекты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/>
              <a:t>укреплены позиций бизнеса в области факторинга и документарных операций </a:t>
            </a:r>
          </a:p>
          <a:p>
            <a:pPr marL="361950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50" dirty="0" smtClean="0">
                <a:latin typeface="FuturaPL"/>
              </a:rPr>
              <a:t>расширен функционал системы взаимоотношения с клиентами (</a:t>
            </a:r>
            <a:r>
              <a:rPr lang="en-US" sz="1150" dirty="0" smtClean="0">
                <a:latin typeface="FuturaPL"/>
              </a:rPr>
              <a:t>CRM system) </a:t>
            </a:r>
            <a:r>
              <a:rPr lang="ru-RU" sz="1150" dirty="0" smtClean="0">
                <a:latin typeface="FuturaPL"/>
              </a:rPr>
              <a:t>в части информационной наполняемости и активных продаж (</a:t>
            </a:r>
            <a:r>
              <a:rPr lang="en-US" sz="1150" dirty="0" smtClean="0">
                <a:latin typeface="FuturaPL"/>
              </a:rPr>
              <a:t>Sales </a:t>
            </a:r>
            <a:r>
              <a:rPr lang="ru-RU" sz="1150" dirty="0" smtClean="0">
                <a:latin typeface="FuturaPL"/>
              </a:rPr>
              <a:t>кампании)</a:t>
            </a:r>
          </a:p>
          <a:p>
            <a:pPr marL="180975" indent="-180975" algn="just" defTabSz="769938" eaLnBrk="0" hangingPunct="0">
              <a:lnSpc>
                <a:spcPct val="5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endParaRPr lang="ru-RU" sz="1150" dirty="0" smtClean="0">
              <a:latin typeface="FuturaPL"/>
            </a:endParaRPr>
          </a:p>
          <a:p>
            <a:pPr marL="180975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50" dirty="0" smtClean="0">
                <a:latin typeface="FuturaPL"/>
              </a:rPr>
              <a:t>Новые банковские продукты:</a:t>
            </a:r>
          </a:p>
          <a:p>
            <a:pPr marL="361950" indent="-171450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ru-RU" sz="1150" dirty="0" smtClean="0">
                <a:latin typeface="Arial" pitchFamily="34" charset="0"/>
                <a:cs typeface="Arial" pitchFamily="34" charset="0"/>
              </a:rPr>
              <a:t>двухфакторный экспортный факторинг</a:t>
            </a:r>
          </a:p>
          <a:p>
            <a:pPr marL="361950" indent="-171450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ru-RU" sz="1150" dirty="0" smtClean="0">
                <a:latin typeface="Arial" pitchFamily="34" charset="0"/>
                <a:cs typeface="Arial" pitchFamily="34" charset="0"/>
              </a:rPr>
              <a:t>фонды банковского управления</a:t>
            </a:r>
          </a:p>
          <a:p>
            <a:pPr marL="361950" indent="-171450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ru-RU" sz="1150" dirty="0" smtClean="0">
                <a:latin typeface="Arial" pitchFamily="34" charset="0"/>
                <a:cs typeface="Arial" pitchFamily="34" charset="0"/>
              </a:rPr>
              <a:t>пакеты услуг в зависимости от особенностей бизнеса клиента</a:t>
            </a:r>
          </a:p>
          <a:p>
            <a:pPr marL="180975" indent="-180975" algn="just" defTabSz="769938" eaLnBrk="0" hangingPunct="0">
              <a:lnSpc>
                <a:spcPct val="5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endParaRPr lang="ru-RU" sz="1150" dirty="0" smtClean="0">
              <a:latin typeface="FuturaPL"/>
            </a:endParaRPr>
          </a:p>
          <a:p>
            <a:pPr marL="180975" indent="-180975" algn="just" defTabSz="769938" eaLnBrk="0" hangingPunct="0">
              <a:lnSpc>
                <a:spcPct val="12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50" dirty="0" smtClean="0">
                <a:latin typeface="FuturaPL"/>
              </a:rPr>
              <a:t>Новые проекты:</a:t>
            </a:r>
          </a:p>
          <a:p>
            <a:pPr marL="361950" indent="-171450" algn="just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ru-RU" sz="1150" dirty="0" smtClean="0">
                <a:latin typeface="Arial" pitchFamily="34" charset="0"/>
                <a:cs typeface="Arial" pitchFamily="34" charset="0"/>
              </a:rPr>
              <a:t>внедрена система мониторинга качества обслуживания клиентов</a:t>
            </a:r>
          </a:p>
          <a:p>
            <a:pPr marL="361950" indent="-171450" algn="just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ru-RU" sz="1150" dirty="0" smtClean="0">
                <a:latin typeface="Arial" pitchFamily="34" charset="0"/>
                <a:cs typeface="Arial" pitchFamily="34" charset="0"/>
              </a:rPr>
              <a:t>усовершенствована система взаимоотношения с клиентами </a:t>
            </a:r>
            <a:r>
              <a:rPr lang="en-US" sz="11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150" dirty="0" smtClean="0">
                <a:latin typeface="Arial" pitchFamily="34" charset="0"/>
                <a:cs typeface="Arial" pitchFamily="34" charset="0"/>
              </a:rPr>
              <a:t>CRM system)</a:t>
            </a:r>
            <a:r>
              <a:rPr lang="ru-RU" sz="1150" dirty="0" smtClean="0">
                <a:latin typeface="Arial" pitchFamily="34" charset="0"/>
                <a:cs typeface="Arial" pitchFamily="34" charset="0"/>
              </a:rPr>
              <a:t> в части активных продаж (</a:t>
            </a:r>
            <a:r>
              <a:rPr lang="en-US" sz="1150" dirty="0" smtClean="0">
                <a:latin typeface="Arial" pitchFamily="34" charset="0"/>
                <a:cs typeface="Arial" pitchFamily="34" charset="0"/>
              </a:rPr>
              <a:t>Sales </a:t>
            </a:r>
            <a:r>
              <a:rPr lang="ru-RU" sz="1150" dirty="0" smtClean="0">
                <a:latin typeface="Arial" pitchFamily="34" charset="0"/>
                <a:cs typeface="Arial" pitchFamily="34" charset="0"/>
              </a:rPr>
              <a:t>кампании)  и информационной наполняемости</a:t>
            </a:r>
          </a:p>
          <a:p>
            <a:pPr marL="361950" indent="-171450" algn="just">
              <a:lnSpc>
                <a:spcPct val="12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ru-RU" sz="1150" dirty="0" smtClean="0">
                <a:latin typeface="Arial" pitchFamily="34" charset="0"/>
                <a:cs typeface="Arial" pitchFamily="34" charset="0"/>
              </a:rPr>
              <a:t>запущен проект фонды банковского управления</a:t>
            </a:r>
            <a:endParaRPr lang="ru-RU" sz="1150" dirty="0" smtClean="0">
              <a:latin typeface="FuturaP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pPr algn="l"/>
            <a:r>
              <a:rPr lang="ru-RU" sz="1700" b="1" dirty="0" smtClean="0">
                <a:ea typeface="+mn-ea"/>
                <a:cs typeface="+mn-cs"/>
              </a:rPr>
              <a:t>Итоги выполнения стратегического плана развития</a:t>
            </a:r>
            <a:br>
              <a:rPr lang="ru-RU" sz="1700" b="1" dirty="0" smtClean="0">
                <a:ea typeface="+mn-ea"/>
                <a:cs typeface="+mn-cs"/>
              </a:rPr>
            </a:br>
            <a:r>
              <a:rPr lang="ru-RU" sz="1700" b="1" dirty="0" smtClean="0">
                <a:ea typeface="+mn-ea"/>
                <a:cs typeface="+mn-cs"/>
              </a:rPr>
              <a:t>на 201</a:t>
            </a:r>
            <a:r>
              <a:rPr lang="en-US" sz="1700" b="1" dirty="0" smtClean="0">
                <a:ea typeface="+mn-ea"/>
                <a:cs typeface="+mn-cs"/>
              </a:rPr>
              <a:t>3-2015</a:t>
            </a:r>
            <a:r>
              <a:rPr lang="ru-RU" sz="1700" b="1" dirty="0" smtClean="0">
                <a:ea typeface="+mn-ea"/>
                <a:cs typeface="+mn-cs"/>
              </a:rPr>
              <a:t> г.г.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1196752"/>
            <a:ext cx="1512168" cy="5256584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</a:t>
            </a:r>
            <a:r>
              <a:rPr lang="ru-RU" sz="1100" b="1" dirty="0" err="1" smtClean="0">
                <a:solidFill>
                  <a:schemeClr val="bg1"/>
                </a:solidFill>
                <a:latin typeface="FuturaPL"/>
              </a:rPr>
              <a:t>ритейлового</a:t>
            </a:r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 бизнеса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907704" y="1196752"/>
            <a:ext cx="7056784" cy="5372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80975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Основные  результаты деятельности: 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рост кредитов клиентам на 2,4 трлн. руб. или в 1,9 раза 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рост средств клиентов  на  5,4 трлн. руб. или в 1,8 раза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выполнены установленные  стратегией параметры развития (кредиты, депозиты, прибыль)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рост активной клиентской базы в МСП бизнесе  на 27,7%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открыто 341 487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зарплатных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счетов и 78 230 пенсионных счетов для новых клиентов</a:t>
            </a:r>
          </a:p>
          <a:p>
            <a:pPr marL="361950" indent="-180975" algn="just" defTabSz="769938" eaLnBrk="0" hangingPunct="0">
              <a:lnSpc>
                <a:spcPct val="5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endParaRPr lang="ru-RU" sz="1100" dirty="0" smtClean="0"/>
          </a:p>
          <a:p>
            <a:pPr marL="361950" indent="-180975" algn="just" defTabSz="769938" eaLnBrk="0" hangingPunct="0">
              <a:lnSpc>
                <a:spcPct val="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endParaRPr lang="ru-RU" sz="1100" dirty="0" smtClean="0"/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>
                <a:latin typeface="FuturaPL"/>
              </a:rPr>
              <a:t>Основные достижения</a:t>
            </a:r>
            <a:r>
              <a:rPr lang="ru-RU" sz="1100" dirty="0" smtClean="0"/>
              <a:t> в развитии бизнеса: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проведено более 25 000 встреч с клиентами или около 265 встреч на одного МСП менеджера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увеличена клиентская база в розничном бизнесе с помощью Программы по привлечению и удержанию клиентов (пилотный проект «</a:t>
            </a:r>
            <a:r>
              <a:rPr lang="en-US" sz="1100" dirty="0" smtClean="0"/>
              <a:t>On-boarding</a:t>
            </a:r>
            <a:r>
              <a:rPr lang="ru-RU" sz="1100" dirty="0" smtClean="0"/>
              <a:t>» и специальных программ лояльности</a:t>
            </a:r>
            <a:r>
              <a:rPr lang="en-US" sz="1100" dirty="0" smtClean="0"/>
              <a:t>)</a:t>
            </a:r>
            <a:endParaRPr lang="ru-RU" sz="1100" dirty="0" smtClean="0"/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расширен бизнес с клиентами, регулярно пользующимися банковскими услугами (</a:t>
            </a:r>
            <a:r>
              <a:rPr lang="en-US" sz="1100" dirty="0" smtClean="0"/>
              <a:t>Primary Banking)</a:t>
            </a:r>
            <a:r>
              <a:rPr lang="ru-RU" sz="1100" dirty="0" smtClean="0"/>
              <a:t>, и с обеспеченными клиентами (</a:t>
            </a:r>
            <a:r>
              <a:rPr lang="en-US" sz="1100" dirty="0" smtClean="0"/>
              <a:t>Premium Banking)</a:t>
            </a:r>
            <a:endParaRPr lang="ru-RU" sz="1100" dirty="0" smtClean="0"/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повышена доступность банковских услуг за счет развития дистанционного банковского обслуживания (Интернет-Банк, </a:t>
            </a:r>
            <a:r>
              <a:rPr lang="ru-RU" sz="1100" dirty="0" err="1" smtClean="0"/>
              <a:t>Мобильный-Банк</a:t>
            </a:r>
            <a:r>
              <a:rPr lang="en-US" sz="1100" dirty="0" smtClean="0"/>
              <a:t>,</a:t>
            </a:r>
            <a:r>
              <a:rPr lang="ru-RU" sz="1100" dirty="0" smtClean="0"/>
              <a:t> </a:t>
            </a:r>
            <a:r>
              <a:rPr lang="en-US" sz="1100" dirty="0" smtClean="0"/>
              <a:t>USSD,</a:t>
            </a:r>
            <a:r>
              <a:rPr lang="ru-RU" sz="1100" dirty="0" smtClean="0"/>
              <a:t> </a:t>
            </a:r>
            <a:r>
              <a:rPr lang="ru-RU" sz="1100" dirty="0" err="1" smtClean="0"/>
              <a:t>СМС-Банк</a:t>
            </a:r>
            <a:r>
              <a:rPr lang="ru-RU" sz="1100" dirty="0" smtClean="0"/>
              <a:t>)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endParaRPr lang="ru-RU" sz="1100" dirty="0" smtClean="0"/>
          </a:p>
          <a:p>
            <a:pPr marL="180975" indent="-180975" algn="just" defTabSz="769938" eaLnBrk="0" hangingPunct="0">
              <a:lnSpc>
                <a:spcPct val="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endParaRPr lang="ru-RU" sz="1100" dirty="0" smtClean="0"/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>
                <a:latin typeface="FuturaPL"/>
              </a:rPr>
              <a:t>Новые банковские продукты: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развитие бизнеса клиентов МСП со страховыми компаниями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электронный депозит «Выше.</a:t>
            </a:r>
            <a:r>
              <a:rPr lang="en-US" sz="1100" dirty="0" smtClean="0"/>
              <a:t>net</a:t>
            </a:r>
            <a:r>
              <a:rPr lang="ru-RU" sz="1100" dirty="0" smtClean="0"/>
              <a:t>»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внедрение интернет – заявки на выдачу кредита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карточные продукты: </a:t>
            </a:r>
            <a:r>
              <a:rPr lang="en-US" sz="1100" dirty="0" smtClean="0"/>
              <a:t>Master Card </a:t>
            </a:r>
            <a:r>
              <a:rPr lang="en-US" sz="1100" dirty="0" err="1" smtClean="0"/>
              <a:t>PayPass</a:t>
            </a:r>
            <a:r>
              <a:rPr lang="en-US" sz="1100" dirty="0" smtClean="0"/>
              <a:t>, Visa, Master Cards </a:t>
            </a:r>
            <a:r>
              <a:rPr lang="ru-RU" sz="1100" dirty="0" smtClean="0"/>
              <a:t>стандарта </a:t>
            </a:r>
            <a:r>
              <a:rPr lang="en-US" sz="1100" dirty="0" smtClean="0"/>
              <a:t>EMV</a:t>
            </a:r>
            <a:endParaRPr lang="ru-RU" sz="1100" dirty="0" smtClean="0"/>
          </a:p>
          <a:p>
            <a:pPr marL="361950" indent="-180975" algn="just" defTabSz="769938" eaLnBrk="0" hangingPunct="0"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endParaRPr lang="ru-RU" sz="1100" dirty="0" smtClean="0"/>
          </a:p>
          <a:p>
            <a:pPr marL="180975" indent="-180975" algn="just" defTabSz="769938" eaLnBrk="0" hangingPunct="0">
              <a:lnSpc>
                <a:spcPct val="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endParaRPr lang="ru-RU" sz="1100" dirty="0" smtClean="0">
              <a:latin typeface="FuturaPL"/>
            </a:endParaRP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>
                <a:latin typeface="FuturaPL"/>
              </a:rPr>
              <a:t>Новые проекты :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внедрена единая система ввода и обработки кредитных заявок (</a:t>
            </a:r>
            <a:r>
              <a:rPr lang="en-US" sz="1100" dirty="0" smtClean="0"/>
              <a:t>APS)</a:t>
            </a:r>
            <a:r>
              <a:rPr lang="ru-RU" sz="1100" dirty="0" smtClean="0"/>
              <a:t> для средних клиентов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усовершенствована система взаимоотношения с клиентами </a:t>
            </a:r>
            <a:r>
              <a:rPr lang="en-US" sz="1100" dirty="0" smtClean="0"/>
              <a:t>(CRM system)</a:t>
            </a:r>
            <a:r>
              <a:rPr lang="ru-RU" sz="1100" dirty="0" smtClean="0"/>
              <a:t> за счет расширения функционала –заявки на кредиты, депозиты. Внедрение </a:t>
            </a:r>
            <a:r>
              <a:rPr lang="en-US" sz="1100" dirty="0" smtClean="0"/>
              <a:t>Event triggered marketing –</a:t>
            </a:r>
            <a:r>
              <a:rPr lang="ru-RU" sz="1100" dirty="0" smtClean="0"/>
              <a:t>автоматические </a:t>
            </a:r>
            <a:r>
              <a:rPr lang="en-US" sz="1100" dirty="0" smtClean="0"/>
              <a:t>CRM </a:t>
            </a:r>
            <a:r>
              <a:rPr lang="ru-RU" sz="1100" dirty="0" smtClean="0"/>
              <a:t>кампании на базе событий в жизни клиента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развитие цифровых каналов и услуг Контакт – центра, запуск проекта  Голосовая биометрия</a:t>
            </a:r>
          </a:p>
          <a:p>
            <a:pPr marL="361950" indent="-180975" algn="just" defTabSz="769938" eaLnBrk="0" hangingPunct="0">
              <a:lnSpc>
                <a:spcPct val="110000"/>
              </a:lnSpc>
              <a:buClr>
                <a:srgbClr val="2E6CB8"/>
              </a:buClr>
              <a:buSzPct val="106000"/>
              <a:buFont typeface="Wingdings" pitchFamily="2" charset="2"/>
              <a:buChar char="ü"/>
            </a:pPr>
            <a:r>
              <a:rPr lang="ru-RU" sz="1100" dirty="0" smtClean="0"/>
              <a:t>запущен проект </a:t>
            </a:r>
            <a:r>
              <a:rPr lang="en-US" sz="1100" dirty="0" smtClean="0"/>
              <a:t>Premium Direct</a:t>
            </a:r>
            <a:endParaRPr lang="ru-RU" sz="1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051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r>
              <a:rPr lang="ru-RU" sz="1700" b="1" dirty="0" smtClean="0">
                <a:ea typeface="+mn-ea"/>
                <a:cs typeface="+mn-cs"/>
              </a:rPr>
              <a:t>Итоги выполнения стратегического плана развития</a:t>
            </a:r>
            <a:br>
              <a:rPr lang="ru-RU" sz="1700" b="1" dirty="0" smtClean="0">
                <a:ea typeface="+mn-ea"/>
                <a:cs typeface="+mn-cs"/>
              </a:rPr>
            </a:br>
            <a:r>
              <a:rPr lang="ru-RU" sz="1700" b="1" dirty="0" smtClean="0">
                <a:ea typeface="+mn-ea"/>
                <a:cs typeface="+mn-cs"/>
              </a:rPr>
              <a:t>на 201</a:t>
            </a:r>
            <a:r>
              <a:rPr lang="en-US" sz="1700" b="1" dirty="0" smtClean="0">
                <a:ea typeface="+mn-ea"/>
                <a:cs typeface="+mn-cs"/>
              </a:rPr>
              <a:t>3-2015</a:t>
            </a:r>
            <a:r>
              <a:rPr lang="ru-RU" sz="1700" b="1" dirty="0" smtClean="0">
                <a:ea typeface="+mn-ea"/>
                <a:cs typeface="+mn-cs"/>
              </a:rPr>
              <a:t> г.г.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23528" y="3068960"/>
            <a:ext cx="1440160" cy="136815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управления рисками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4653136"/>
            <a:ext cx="1440160" cy="1800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en-US" sz="1100" b="1" dirty="0" smtClean="0">
                <a:solidFill>
                  <a:schemeClr val="bg1"/>
                </a:solidFill>
                <a:latin typeface="FuturaPL"/>
              </a:rPr>
              <a:t>IT </a:t>
            </a:r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и операционная стратегия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35696" y="3068960"/>
            <a:ext cx="7200800" cy="15929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Приемлемое качество кредитного портфеля банка</a:t>
            </a: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Реализован жесткий риск подход при кредитовании клиентов с акцентом на более устойчивых заемщиков</a:t>
            </a: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Продолжено совершенствование системы раннего выявления потенциально проблемных кредитов</a:t>
            </a: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Продолжено совершенствование системы </a:t>
            </a:r>
            <a:r>
              <a:rPr lang="ru-RU" sz="1100" dirty="0" err="1" smtClean="0"/>
              <a:t>стресс-тестирования</a:t>
            </a:r>
            <a:r>
              <a:rPr lang="ru-RU" sz="1100" dirty="0" smtClean="0"/>
              <a:t> уровня кредитного риска</a:t>
            </a: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Сформированы резервы по некачественной задолженности клиентов в полном объеме в соответствии с требованиями Национального банка Республики Беларусь и адекватной оценкой кредитного риска</a:t>
            </a:r>
          </a:p>
          <a:p>
            <a:pPr algn="just" defTabSz="769938" eaLnBrk="0" hangingPunct="0">
              <a:lnSpc>
                <a:spcPct val="120000"/>
              </a:lnSpc>
            </a:pPr>
            <a:endParaRPr lang="ru-RU" sz="1100" dirty="0" smtClean="0">
              <a:latin typeface="FuturaPL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907704" y="4581128"/>
            <a:ext cx="7056784" cy="19484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Расширен функционал системы дистанционного банковского обслуживания клиентов</a:t>
            </a: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Произведен перевод бизнес приложений  на платформы </a:t>
            </a:r>
            <a:r>
              <a:rPr lang="en-US" sz="1100" dirty="0" smtClean="0"/>
              <a:t>Oracle </a:t>
            </a:r>
            <a:r>
              <a:rPr lang="ru-RU" sz="1100" dirty="0" smtClean="0"/>
              <a:t>и</a:t>
            </a:r>
            <a:r>
              <a:rPr lang="en-US" sz="1100" dirty="0" smtClean="0"/>
              <a:t> Microsoft</a:t>
            </a:r>
            <a:endParaRPr lang="ru-RU" sz="1100" dirty="0" smtClean="0"/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Введен в эксплуатацию модуль по автоматическому продлению </a:t>
            </a:r>
            <a:r>
              <a:rPr lang="ru-RU" sz="1100" dirty="0" err="1" smtClean="0"/>
              <a:t>овердрафтных</a:t>
            </a:r>
            <a:r>
              <a:rPr lang="ru-RU" sz="1100" dirty="0" smtClean="0"/>
              <a:t> кредитов для МСП</a:t>
            </a:r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/>
              <a:t>Внедрено единое автоматизированное рабочее места работника ЦБУ и </a:t>
            </a:r>
            <a:r>
              <a:rPr lang="ru-RU" sz="1100" dirty="0" err="1" smtClean="0"/>
              <a:t>Контакт-центра</a:t>
            </a:r>
            <a:endParaRPr lang="ru-RU" sz="1100" dirty="0" smtClean="0"/>
          </a:p>
          <a:p>
            <a:pPr marL="180975" indent="-180975" algn="just" defTabSz="769938" eaLnBrk="0" hangingPunct="0">
              <a:lnSpc>
                <a:spcPct val="110000"/>
              </a:lnSpc>
              <a:buClr>
                <a:srgbClr val="3333CC"/>
              </a:buClr>
              <a:buSzPct val="106000"/>
              <a:buFont typeface="Wingdings" pitchFamily="2" charset="2"/>
              <a:buChar char="§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В целях снижения объема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бэк-офисных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функций в ЦБУ и повышения качества обслуживания клиентов реализованы проекты:</a:t>
            </a:r>
          </a:p>
          <a:p>
            <a:pPr marL="8572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100" dirty="0" smtClean="0"/>
              <a:t>Централизация и разделение функций кредитного контроля и сопровождения кредитных проектов»</a:t>
            </a:r>
          </a:p>
          <a:p>
            <a:pPr marL="8572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 «Оптимизация функций подкрепления и вывоза денежной наличности из операционных касс ЦБУ»</a:t>
            </a:r>
          </a:p>
          <a:p>
            <a:pPr marL="8572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 «Организация системы электронного документооборота при осуществлении операций с клиентами»</a:t>
            </a:r>
          </a:p>
          <a:p>
            <a:pPr marL="8572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 «Реорганизация управления сетью систем банковского самообслуживания (АТМ, ПСТ)»</a:t>
            </a:r>
            <a:endParaRPr lang="ru-RU" sz="1100" dirty="0">
              <a:latin typeface="FuturaPL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528" y="1196752"/>
            <a:ext cx="1440161" cy="1656184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электронного бизнеса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835696" y="1196752"/>
            <a:ext cx="7128791" cy="176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lvl="0" indent="-180975" algn="just">
              <a:spcBef>
                <a:spcPct val="20000"/>
              </a:spcBef>
              <a:buClr>
                <a:srgbClr val="0036CF"/>
              </a:buClr>
              <a:buSzPct val="106000"/>
              <a:buFont typeface="Wingdings" pitchFamily="2" charset="2"/>
              <a:buChar char="§"/>
              <a:defRPr/>
            </a:pPr>
            <a:r>
              <a:rPr lang="ru-RU" sz="1100" dirty="0" smtClean="0"/>
              <a:t>Ра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сширены функциональные возможности системы Интернет-Банк с внедрением следующих сервисов:</a:t>
            </a:r>
          </a:p>
          <a:p>
            <a:pPr lvl="0" algn="just">
              <a:lnSpc>
                <a:spcPct val="0"/>
              </a:lnSpc>
              <a:spcBef>
                <a:spcPct val="20000"/>
              </a:spcBef>
              <a:buClr>
                <a:srgbClr val="0036CF"/>
              </a:buClr>
              <a:buSzPct val="80000"/>
              <a:defRPr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Электронный депозит  «Выше.</a:t>
            </a:r>
            <a:r>
              <a:rPr lang="en-US" sz="1100" dirty="0" smtClean="0"/>
              <a:t>net»</a:t>
            </a:r>
            <a:endParaRPr lang="ru-RU" sz="1100" dirty="0" smtClean="0"/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en-US" sz="1100" dirty="0" smtClean="0"/>
              <a:t>On</a:t>
            </a:r>
            <a:r>
              <a:rPr lang="ru-RU" sz="1100" dirty="0" smtClean="0"/>
              <a:t>-</a:t>
            </a:r>
            <a:r>
              <a:rPr lang="en-US" sz="1100" dirty="0" smtClean="0"/>
              <a:t>line</a:t>
            </a:r>
            <a:r>
              <a:rPr lang="ru-RU" sz="1100" dirty="0" smtClean="0"/>
              <a:t> регистрация на сайте </a:t>
            </a:r>
            <a:r>
              <a:rPr lang="en-US" sz="1100" dirty="0" smtClean="0">
                <a:hlinkClick r:id="rId3"/>
              </a:rPr>
              <a:t>www</a:t>
            </a:r>
            <a:r>
              <a:rPr lang="ru-RU" sz="1100" dirty="0" smtClean="0">
                <a:hlinkClick r:id="rId3"/>
              </a:rPr>
              <a:t>.</a:t>
            </a:r>
            <a:r>
              <a:rPr lang="en-US" sz="1100" dirty="0" smtClean="0">
                <a:hlinkClick r:id="rId3"/>
              </a:rPr>
              <a:t>prior</a:t>
            </a:r>
            <a:r>
              <a:rPr lang="ru-RU" sz="1100" dirty="0" smtClean="0">
                <a:hlinkClick r:id="rId3"/>
              </a:rPr>
              <a:t>.</a:t>
            </a:r>
            <a:r>
              <a:rPr lang="en-US" sz="1100" dirty="0" smtClean="0">
                <a:hlinkClick r:id="rId3"/>
              </a:rPr>
              <a:t>by</a:t>
            </a:r>
            <a:endParaRPr lang="ru-RU" sz="1100" dirty="0" smtClean="0"/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Блокировка/разблокировка карт, управление лимитами</a:t>
            </a:r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Чат с оператором </a:t>
            </a:r>
            <a:r>
              <a:rPr lang="ru-RU" sz="1100" dirty="0" err="1" smtClean="0"/>
              <a:t>Контакт-Центра</a:t>
            </a:r>
            <a:endParaRPr lang="ru-RU" sz="1100" dirty="0" smtClean="0"/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Переводы между картами банка и на карту иного банка</a:t>
            </a:r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Заявление на выпуск/</a:t>
            </a:r>
            <a:r>
              <a:rPr lang="ru-RU" sz="1100" dirty="0" err="1" smtClean="0"/>
              <a:t>перевыпуск</a:t>
            </a:r>
            <a:r>
              <a:rPr lang="ru-RU" sz="1100" dirty="0" smtClean="0"/>
              <a:t> дебетовой платежной карточки и оформление кредитов</a:t>
            </a:r>
          </a:p>
          <a:p>
            <a:pPr marL="361950" lvl="0" indent="-180975" algn="just" defTabSz="769938" eaLnBrk="0" hangingPunct="0">
              <a:lnSpc>
                <a:spcPct val="110000"/>
              </a:lnSpc>
              <a:buClr>
                <a:srgbClr val="4421C5"/>
              </a:buClr>
              <a:buSzPct val="106000"/>
              <a:buFont typeface="Wingdings" pitchFamily="2" charset="2"/>
              <a:buChar char="ü"/>
              <a:defRPr/>
            </a:pPr>
            <a:r>
              <a:rPr lang="ru-RU" sz="1100" dirty="0" smtClean="0"/>
              <a:t>Предварительная запись для посещения банка</a:t>
            </a:r>
            <a:endParaRPr lang="ru-RU" sz="1100" dirty="0">
              <a:latin typeface="FuturaP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051" y="404664"/>
            <a:ext cx="6271846" cy="648072"/>
          </a:xfrm>
          <a:prstGeom prst="rect">
            <a:avLst/>
          </a:prstGeom>
        </p:spPr>
        <p:txBody>
          <a:bodyPr lIns="90471" tIns="44443" rIns="90471" bIns="44443"/>
          <a:lstStyle/>
          <a:p>
            <a:r>
              <a:rPr lang="ru-RU" sz="1700" b="1" dirty="0" smtClean="0">
                <a:ea typeface="+mn-ea"/>
                <a:cs typeface="+mn-cs"/>
              </a:rPr>
              <a:t>Итоги выполнения стратегического плана развития</a:t>
            </a:r>
            <a:br>
              <a:rPr lang="ru-RU" sz="1700" b="1" dirty="0" smtClean="0">
                <a:ea typeface="+mn-ea"/>
                <a:cs typeface="+mn-cs"/>
              </a:rPr>
            </a:br>
            <a:r>
              <a:rPr lang="ru-RU" sz="1700" b="1" dirty="0" smtClean="0">
                <a:ea typeface="+mn-ea"/>
                <a:cs typeface="+mn-cs"/>
              </a:rPr>
              <a:t>на 201</a:t>
            </a:r>
            <a:r>
              <a:rPr lang="en-US" sz="1700" b="1" dirty="0" smtClean="0">
                <a:ea typeface="+mn-ea"/>
                <a:cs typeface="+mn-cs"/>
              </a:rPr>
              <a:t>3-2015</a:t>
            </a:r>
            <a:r>
              <a:rPr lang="ru-RU" sz="1700" b="1" dirty="0" smtClean="0">
                <a:ea typeface="+mn-ea"/>
                <a:cs typeface="+mn-cs"/>
              </a:rPr>
              <a:t> г.г.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GB" sz="1600" b="1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539552" y="1412776"/>
            <a:ext cx="8352403" cy="33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88" tIns="41994" rIns="83988" bIns="41994">
            <a:spAutoFit/>
          </a:bodyPr>
          <a:lstStyle/>
          <a:p>
            <a:pPr marL="77788" indent="-77788" algn="just" eaLnBrk="0" hangingPunct="0">
              <a:lnSpc>
                <a:spcPct val="150000"/>
              </a:lnSpc>
            </a:pPr>
            <a:r>
              <a:rPr lang="ru-RU" sz="1100" dirty="0">
                <a:latin typeface="FuturaPL"/>
              </a:rPr>
              <a:t> </a:t>
            </a:r>
            <a:r>
              <a:rPr lang="en-US" sz="1100" dirty="0">
                <a:latin typeface="FuturaPL"/>
              </a:rPr>
              <a:t> </a:t>
            </a:r>
            <a:endParaRPr lang="ru-RU" sz="1100" dirty="0">
              <a:latin typeface="FuturaPL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1520" y="1268760"/>
            <a:ext cx="1440160" cy="136815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Маркетинговая стратегия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835696" y="1268760"/>
            <a:ext cx="7128792" cy="137903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Реализованы рекламные проекты: «Карточные продукты», «Кредиты», «Электронный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банкинг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Проводилась рекламная поддержка ЦБУ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Реализован проект «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Branch Design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» в ЦБУ 109, УРМ 112/2, УРМ 109/1 (новый подход к дизайну вывесок)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Проводились  маркетинговые исследования удовлетворения потребностей клиентов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Организованы пресс-конференции по продвижению инноваций, карточек, фондов банковского управления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Начато издание корпоративного журнала «Приоритеты» для клиентов банка. Реализованы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имиджевые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PR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проекты. Проводился  анализ эффективности банковской рекламы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5013176"/>
            <a:ext cx="1440160" cy="144016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Стратегия        </a:t>
            </a:r>
          </a:p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по работе с персоналом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835696" y="5013176"/>
            <a:ext cx="7128793" cy="154433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Оптимизированы численность персонала и затраты на персонал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Осуществлялся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найм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сотрудников из числа внутреннего резерва, разработана система планирования карьеры для массовых служб (денежное обращение, кассовые операции, отделы розничного бизнеса)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Усовершенствована система мотивации персонала через индивидуальную оценку результативности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Проводились профессиональные конкурсы среди сотрудников банка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Организованы программы обучения, в т.ч. программы ротации для поддержания высокого качества обслуживания клиентов и развития лидерских навыков ключевых работников</a:t>
            </a:r>
          </a:p>
          <a:p>
            <a:pPr marL="17780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endParaRPr lang="ru-RU" sz="107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1520" y="2780928"/>
            <a:ext cx="1440160" cy="208823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lIns="85499" tIns="42751" rIns="85499" bIns="42751" anchor="ctr" anchorCtr="1"/>
          <a:lstStyle/>
          <a:p>
            <a:pPr algn="ctr" defTabSz="857250" eaLnBrk="0" hangingPunct="0"/>
            <a:r>
              <a:rPr lang="ru-RU" sz="1100" b="1" dirty="0" smtClean="0">
                <a:solidFill>
                  <a:schemeClr val="bg1"/>
                </a:solidFill>
                <a:latin typeface="FuturaPL"/>
              </a:rPr>
              <a:t>Региональное развитие банка</a:t>
            </a:r>
            <a:endParaRPr lang="en-US" sz="1100" b="1" i="1" baseline="30000" dirty="0">
              <a:solidFill>
                <a:schemeClr val="bg1"/>
              </a:solidFill>
              <a:latin typeface="FuturaPL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835696" y="2780928"/>
            <a:ext cx="7128792" cy="218714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87066" tIns="42768" rIns="87066" bIns="42768">
            <a:spAutoFit/>
          </a:bodyPr>
          <a:lstStyle/>
          <a:p>
            <a:pPr marL="177800" lvl="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30" dirty="0" smtClean="0"/>
              <a:t>Запущен процесс оптимизации филиальной сети. Акцент сделан на развитии дистанционных каналов продаж, организацию зон самообслуживания, оптимизацию используемых площадей ЦБУ и УРМ </a:t>
            </a:r>
            <a:endParaRPr lang="en-US" sz="1030" dirty="0" smtClean="0"/>
          </a:p>
          <a:p>
            <a:pPr marL="177800" lvl="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30" dirty="0" smtClean="0"/>
              <a:t>Развивались системы контроля качества обслуживания клиентов: расширены каналы подачи обращений с использованием БД LN "Голос клиента“</a:t>
            </a:r>
            <a:r>
              <a:rPr lang="en-US" sz="1030" dirty="0" smtClean="0"/>
              <a:t>.</a:t>
            </a:r>
            <a:r>
              <a:rPr lang="ru-RU" sz="1030" dirty="0" smtClean="0"/>
              <a:t> </a:t>
            </a:r>
            <a:r>
              <a:rPr lang="ru-RU" sz="1030" dirty="0" smtClean="0">
                <a:latin typeface="Arial" pitchFamily="34" charset="0"/>
                <a:cs typeface="Arial" pitchFamily="34" charset="0"/>
              </a:rPr>
              <a:t>В УРМ внедрены блокноты «Голос клиента»,  работа с которыми ведется по аналогии с книгой жалоб и предложений</a:t>
            </a:r>
          </a:p>
          <a:p>
            <a:pPr marL="177800" lvl="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30" dirty="0" smtClean="0"/>
              <a:t>Установлено 18 систем электронного управления клиентским потоком, что позволило  сократить время обслуживания и повысить качество обслуживания и уровень лояльности клиентов к Банку </a:t>
            </a:r>
            <a:endParaRPr lang="en-US" sz="1030" dirty="0" smtClean="0"/>
          </a:p>
          <a:p>
            <a:pPr marL="177800" lvl="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30" dirty="0" smtClean="0"/>
              <a:t>Реализован проект «Использование в обслуживании физических лиц электронного планшета для оформления кассовых документов», что позволило  сократить бумажный документооборот по операциям с физическими лицами более чем на 70%</a:t>
            </a:r>
          </a:p>
          <a:p>
            <a:pPr marL="177800" lvl="0" indent="-177800" algn="just" defTabSz="769938" eaLnBrk="0" hangingPunct="0">
              <a:spcBef>
                <a:spcPct val="20000"/>
              </a:spcBef>
              <a:buClr>
                <a:srgbClr val="000099"/>
              </a:buClr>
              <a:buSzPct val="120000"/>
              <a:buFont typeface="Wingdings" pitchFamily="2" charset="2"/>
              <a:buChar char="§"/>
              <a:defRPr/>
            </a:pPr>
            <a:r>
              <a:rPr lang="ru-RU" sz="1030" dirty="0" smtClean="0"/>
              <a:t>Реализовано </a:t>
            </a:r>
            <a:r>
              <a:rPr lang="ru-RU" sz="1030" dirty="0" err="1" smtClean="0"/>
              <a:t>пилотное</a:t>
            </a:r>
            <a:r>
              <a:rPr lang="ru-RU" sz="1030" dirty="0" smtClean="0"/>
              <a:t> внедрение терминалов самообслуживания для приема торговой выручки юридических лиц и индивидуальных предпринимателей</a:t>
            </a:r>
            <a:endParaRPr lang="ru-RU" sz="1030" dirty="0">
              <a:latin typeface="FuturaP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иорбан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5529</TotalTime>
  <Words>1260</Words>
  <Application>Microsoft Office PowerPoint</Application>
  <PresentationFormat>Экран (4:3)</PresentationFormat>
  <Paragraphs>119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Приорбанк</vt:lpstr>
      <vt:lpstr>Слайд 1</vt:lpstr>
      <vt:lpstr>Слайд 2</vt:lpstr>
      <vt:lpstr>Итоги выполнения стратегического плана развития на 2013-2015 г.г. </vt:lpstr>
      <vt:lpstr>Итоги выполнения стратегического плана развития на 2013-2015 г.г. </vt:lpstr>
      <vt:lpstr>Итоги выполнения стратегического плана развития на 2013-2015 г.г.  </vt:lpstr>
      <vt:lpstr>Итоги выполнения стратегического плана развития на 2013-2015 г.г.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PortnovVI</dc:creator>
  <cp:lastModifiedBy>KorobkinaNN</cp:lastModifiedBy>
  <cp:revision>540</cp:revision>
  <dcterms:created xsi:type="dcterms:W3CDTF">2014-02-25T08:45:41Z</dcterms:created>
  <dcterms:modified xsi:type="dcterms:W3CDTF">2016-04-05T11:25:47Z</dcterms:modified>
</cp:coreProperties>
</file>