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548" r:id="rId2"/>
    <p:sldId id="626" r:id="rId3"/>
    <p:sldId id="627" r:id="rId4"/>
    <p:sldId id="628" r:id="rId5"/>
  </p:sldIdLst>
  <p:sldSz cx="9144000" cy="6858000" type="screen4x3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01"/>
    <a:srgbClr val="FFFF99"/>
    <a:srgbClr val="FFF500"/>
    <a:srgbClr val="CCCC00"/>
    <a:srgbClr val="FFCC00"/>
    <a:srgbClr val="CC6600"/>
    <a:srgbClr val="FF9933"/>
    <a:srgbClr val="1F4BFF"/>
    <a:srgbClr val="E8E8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3721" autoAdjust="0"/>
  </p:normalViewPr>
  <p:slideViewPr>
    <p:cSldViewPr>
      <p:cViewPr varScale="1">
        <p:scale>
          <a:sx n="96" d="100"/>
          <a:sy n="96" d="100"/>
        </p:scale>
        <p:origin x="178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39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240" y="1"/>
            <a:ext cx="2949786" cy="49839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8B1397C2-3C25-495F-877D-C94AF7ECDBB1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943"/>
            <a:ext cx="2949787" cy="49839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240" y="9440943"/>
            <a:ext cx="2949786" cy="49839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CFC9DA0A-C5A7-41F9-8F6E-D53EC235A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256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1"/>
            <a:ext cx="2949098" cy="496968"/>
          </a:xfrm>
          <a:prstGeom prst="rect">
            <a:avLst/>
          </a:prstGeom>
        </p:spPr>
        <p:txBody>
          <a:bodyPr vert="horz" lIns="91228" tIns="45614" rIns="91228" bIns="456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9" y="1"/>
            <a:ext cx="2949098" cy="496968"/>
          </a:xfrm>
          <a:prstGeom prst="rect">
            <a:avLst/>
          </a:prstGeom>
        </p:spPr>
        <p:txBody>
          <a:bodyPr vert="horz" lIns="91228" tIns="45614" rIns="91228" bIns="456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3FAD4D1-E7B6-4535-9B7E-33000E13AD50}" type="datetimeFigureOut">
              <a:rPr lang="ru-RU"/>
              <a:pPr>
                <a:defRPr/>
              </a:pPr>
              <a:t>21.11.2019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7713"/>
            <a:ext cx="4967287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8" tIns="45614" rIns="91228" bIns="45614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1194"/>
            <a:ext cx="5444490" cy="4472703"/>
          </a:xfrm>
          <a:prstGeom prst="rect">
            <a:avLst/>
          </a:prstGeom>
        </p:spPr>
        <p:txBody>
          <a:bodyPr vert="horz" lIns="91228" tIns="45614" rIns="91228" bIns="4561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9" y="9440650"/>
            <a:ext cx="2949098" cy="496968"/>
          </a:xfrm>
          <a:prstGeom prst="rect">
            <a:avLst/>
          </a:prstGeom>
        </p:spPr>
        <p:txBody>
          <a:bodyPr vert="horz" lIns="91228" tIns="45614" rIns="91228" bIns="456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9" y="9440650"/>
            <a:ext cx="2949098" cy="496968"/>
          </a:xfrm>
          <a:prstGeom prst="rect">
            <a:avLst/>
          </a:prstGeom>
        </p:spPr>
        <p:txBody>
          <a:bodyPr vert="horz" lIns="91228" tIns="45614" rIns="91228" bIns="456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7DA5CD9-C218-4230-A7CA-8A618736F8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2106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A5CD9-C218-4230-A7CA-8A618736F8F1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484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A5CD9-C218-4230-A7CA-8A618736F8F1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242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86C085-D29E-4455-9093-364457ED564D}" type="datetime1">
              <a:rPr lang="ru-RU" smtClean="0"/>
              <a:t>21.11.2019</a:t>
            </a:fld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5554663" cy="7921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D57FD5-A456-4ECD-9DF8-4A312BBD3852}" type="datetime1">
              <a:rPr lang="ru-RU" smtClean="0"/>
              <a:t>21.11.2019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0EAAA9-65A9-4DF7-9D3C-6C98A1B82A11}" type="datetime1">
              <a:rPr lang="ru-RU" smtClean="0"/>
              <a:t>21.11.2019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5554663" cy="7921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0D0C54-214C-4DFC-B476-8987ED2CA115}" type="datetime1">
              <a:rPr lang="ru-RU" smtClean="0"/>
              <a:t>21.11.2019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EDCE61-BE23-4945-B060-E5F1DF084610}" type="datetime1">
              <a:rPr lang="ru-RU" smtClean="0"/>
              <a:t>21.11.2019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5554663" cy="7921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9E82A4-FBC1-4948-8403-330135607A66}" type="datetime1">
              <a:rPr lang="ru-RU" smtClean="0"/>
              <a:t>21.11.2019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5554663" cy="792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2915D9-7F8D-4322-98FE-4D90567190C4}" type="datetime1">
              <a:rPr lang="ru-RU" smtClean="0"/>
              <a:t>21.11.2019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5554663" cy="7921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DDB32B-88B7-4F32-A441-5EED096E2A12}" type="datetime1">
              <a:rPr lang="ru-RU" smtClean="0"/>
              <a:t>21.11.2019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09DCEE-A0B0-4B9A-8699-221D6E1D567F}" type="datetime1">
              <a:rPr lang="ru-RU" smtClean="0"/>
              <a:t>21.11.2019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E6DCCF-14EF-409C-ADE3-40D18762E6B2}" type="datetime1">
              <a:rPr lang="ru-RU" smtClean="0"/>
              <a:t>21.11.2019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2138" y="6305252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7504" y="188640"/>
            <a:ext cx="5976664" cy="792088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07504" y="6525344"/>
            <a:ext cx="8928992" cy="144016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084168" y="188640"/>
            <a:ext cx="2952328" cy="61200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07504" y="404664"/>
            <a:ext cx="28800" cy="6264696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9007696" y="404664"/>
            <a:ext cx="28800" cy="6264696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1392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5CB45BD0-93A4-4677-8925-BCDACB29270E}" type="datetime1">
              <a:rPr lang="ru-RU" smtClean="0"/>
              <a:t>21.11.2019</a:t>
            </a:fld>
            <a:endParaRPr lang="ru-RU" dirty="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084168" y="188640"/>
            <a:ext cx="187200" cy="612000"/>
          </a:xfrm>
          <a:prstGeom prst="rect">
            <a:avLst/>
          </a:prstGeom>
          <a:solidFill>
            <a:srgbClr val="FEF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 userDrawn="1"/>
        </p:nvSpPr>
        <p:spPr>
          <a:xfrm rot="5400000">
            <a:off x="6084168" y="793528"/>
            <a:ext cx="187200" cy="187200"/>
          </a:xfrm>
          <a:prstGeom prst="rtTriangle">
            <a:avLst/>
          </a:prstGeom>
          <a:solidFill>
            <a:srgbClr val="FEF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83108" y="6633623"/>
            <a:ext cx="468604" cy="224377"/>
          </a:xfrm>
          <a:prstGeom prst="rect">
            <a:avLst/>
          </a:prstGeo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02" y="373314"/>
            <a:ext cx="2326459" cy="2681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binternational.com/eBusiness/01_template1/829189266947841370-829188968716049154-829188968716049154-NA-2-EN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54358" y="908720"/>
            <a:ext cx="8789169" cy="5380996"/>
            <a:chOff x="175319" y="908720"/>
            <a:chExt cx="8789169" cy="5380996"/>
          </a:xfrm>
        </p:grpSpPr>
        <p:sp>
          <p:nvSpPr>
            <p:cNvPr id="5" name="TextBox 4"/>
            <p:cNvSpPr txBox="1"/>
            <p:nvPr/>
          </p:nvSpPr>
          <p:spPr>
            <a:xfrm>
              <a:off x="272482" y="5366386"/>
              <a:ext cx="8580306" cy="923330"/>
            </a:xfrm>
            <a:prstGeom prst="rect">
              <a:avLst/>
            </a:prstGeom>
            <a:solidFill>
              <a:srgbClr val="FFFF00">
                <a:alpha val="68000"/>
              </a:srgbClr>
            </a:solidFill>
          </p:spPr>
          <p:txBody>
            <a:bodyPr wrap="square" lIns="108000" tIns="0" rIns="108000" bIns="0" rtlCol="0" anchor="ctr" anchorCtr="0">
              <a:spAutoFit/>
            </a:bodyPr>
            <a:lstStyle/>
            <a:p>
              <a:endParaRPr lang="en-US" sz="2000" b="1" dirty="0" smtClean="0">
                <a:latin typeface="Century Gothic" panose="020B0502020202020204" pitchFamily="34" charset="0"/>
              </a:endParaRPr>
            </a:p>
            <a:p>
              <a:r>
                <a:rPr lang="ru-RU" sz="2000" b="1" dirty="0" smtClean="0">
                  <a:latin typeface="Century Gothic" panose="020B0502020202020204" pitchFamily="34" charset="0"/>
                </a:rPr>
                <a:t>Облигации </a:t>
              </a:r>
              <a:r>
                <a:rPr lang="en-US" sz="2000" b="1" dirty="0" smtClean="0">
                  <a:latin typeface="Century Gothic" panose="020B0502020202020204" pitchFamily="34" charset="0"/>
                </a:rPr>
                <a:t>RBI</a:t>
              </a:r>
              <a:endParaRPr lang="ru-RU" sz="2000" b="1" dirty="0" smtClean="0">
                <a:latin typeface="Century Gothic" panose="020B0502020202020204" pitchFamily="34" charset="0"/>
              </a:endParaRPr>
            </a:p>
            <a:p>
              <a:pPr algn="ctr"/>
              <a:endParaRPr lang="ru-RU" sz="2000" b="1" dirty="0" smtClean="0">
                <a:latin typeface="Century Gothic" panose="020B0502020202020204" pitchFamily="34" charset="0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2160" y="5454229"/>
              <a:ext cx="2826225" cy="76826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0473" y="1593200"/>
              <a:ext cx="8764015" cy="341997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19" y="908720"/>
              <a:ext cx="1728192" cy="1728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81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4639" y="260648"/>
            <a:ext cx="5755513" cy="64807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endParaRPr lang="en-US" sz="1800" b="1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4639" y="278190"/>
            <a:ext cx="6043545" cy="665256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sz="1800" b="1" dirty="0" smtClean="0"/>
              <a:t>Облигации </a:t>
            </a:r>
            <a:r>
              <a:rPr lang="en-US" sz="1800" b="1" dirty="0" smtClean="0"/>
              <a:t>Raiffeisen Bank International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3452807"/>
            <a:ext cx="8635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latin typeface="Century Gothic" panose="020B0502020202020204" pitchFamily="34" charset="0"/>
              </a:rPr>
              <a:t>100% защита капитала. </a:t>
            </a:r>
            <a:r>
              <a:rPr lang="ru-RU" sz="1200" dirty="0" smtClean="0">
                <a:latin typeface="Century Gothic" panose="020B0502020202020204" pitchFamily="34" charset="0"/>
              </a:rPr>
              <a:t>До </a:t>
            </a:r>
            <a:r>
              <a:rPr lang="ru-RU" sz="1200" dirty="0">
                <a:latin typeface="Century Gothic" panose="020B0502020202020204" pitchFamily="34" charset="0"/>
              </a:rPr>
              <a:t>истечения срока обращения облигации можно продать по рыночной </a:t>
            </a:r>
            <a:r>
              <a:rPr lang="ru-RU" sz="1200" dirty="0" smtClean="0">
                <a:latin typeface="Century Gothic" panose="020B0502020202020204" pitchFamily="34" charset="0"/>
              </a:rPr>
              <a:t>стоимости</a:t>
            </a:r>
            <a:r>
              <a:rPr lang="ru-RU" sz="1200" dirty="0">
                <a:latin typeface="Century Gothic" panose="020B0502020202020204" pitchFamily="34" charset="0"/>
              </a:rPr>
              <a:t>.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entury Gothic" panose="020B0502020202020204" pitchFamily="34" charset="0"/>
              </a:rPr>
              <a:t>Срок погашения – март 2021г.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entury Gothic" panose="020B0502020202020204" pitchFamily="34" charset="0"/>
              </a:rPr>
              <a:t>Минимальная сумма инвестирования – </a:t>
            </a:r>
            <a:r>
              <a:rPr lang="en-US" sz="1200" dirty="0" smtClean="0">
                <a:latin typeface="Century Gothic" panose="020B0502020202020204" pitchFamily="34" charset="0"/>
              </a:rPr>
              <a:t>6 </a:t>
            </a:r>
            <a:r>
              <a:rPr lang="ru-RU" sz="1200" dirty="0" smtClean="0">
                <a:latin typeface="Century Gothic" panose="020B0502020202020204" pitchFamily="34" charset="0"/>
              </a:rPr>
              <a:t>5</a:t>
            </a:r>
            <a:r>
              <a:rPr lang="en-US" sz="1200" dirty="0" smtClean="0">
                <a:latin typeface="Century Gothic" panose="020B0502020202020204" pitchFamily="34" charset="0"/>
              </a:rPr>
              <a:t>00 USD</a:t>
            </a:r>
            <a:r>
              <a:rPr lang="ru-RU" sz="1200" dirty="0" smtClean="0">
                <a:latin typeface="Century Gothic" panose="020B0502020202020204" pitchFamily="34" charset="0"/>
              </a:rPr>
              <a:t>. </a:t>
            </a:r>
            <a:r>
              <a:rPr lang="ru-RU" sz="1000" dirty="0" smtClean="0">
                <a:latin typeface="Century Gothic" panose="020B0502020202020204" pitchFamily="34" charset="0"/>
              </a:rPr>
              <a:t>  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191879" y="1093152"/>
            <a:ext cx="3700602" cy="1479500"/>
          </a:xfrm>
          <a:prstGeom prst="flowChartAlternateProcess">
            <a:avLst/>
          </a:prstGeom>
          <a:solidFill>
            <a:srgbClr val="FFFF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Доходность:</a:t>
            </a:r>
            <a:endParaRPr lang="ru-RU" sz="13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около 1,45% годовых</a:t>
            </a:r>
            <a:endParaRPr lang="en-US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*</a:t>
            </a:r>
            <a:r>
              <a:rPr lang="ru-RU" sz="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без учета подоходного налога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22898"/>
            <a:ext cx="3111999" cy="1946062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251519" y="4941168"/>
          <a:ext cx="864096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1">
                  <a:extLst>
                    <a:ext uri="{9D8B030D-6E8A-4147-A177-3AD203B41FA5}">
                      <a16:colId xmlns:a16="http://schemas.microsoft.com/office/drawing/2014/main" val="3499588394"/>
                    </a:ext>
                  </a:extLst>
                </a:gridCol>
              </a:tblGrid>
              <a:tr h="2117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entury Gothic" panose="020B0502020202020204" pitchFamily="34" charset="0"/>
                        </a:rPr>
                        <a:t>Основные риски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226825"/>
                  </a:ext>
                </a:extLst>
              </a:tr>
              <a:tr h="3529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Защита капитала применяется только в конце срока обращения облигации.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entury Gothic" panose="020B0502020202020204" pitchFamily="34" charset="0"/>
                        </a:rPr>
                        <a:t>Рыночный риск – вероятность финансовых потерь в результате досрочной продажи на рынке.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Риск банкротства эмитента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– 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Raiffeisen Bank International</a:t>
                      </a:r>
                      <a:endParaRPr lang="ru-RU" sz="12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341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74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56992"/>
            <a:ext cx="82155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200" b="1" u="sng" dirty="0" smtClean="0">
                <a:latin typeface="Century Gothic" panose="020B0502020202020204" pitchFamily="34" charset="0"/>
              </a:rPr>
              <a:t>Рейтинги </a:t>
            </a:r>
            <a:r>
              <a:rPr lang="en-US" sz="1200" b="1" u="sng" dirty="0">
                <a:latin typeface="Century Gothic" panose="020B0502020202020204" pitchFamily="34" charset="0"/>
              </a:rPr>
              <a:t>RBI</a:t>
            </a:r>
            <a:r>
              <a:rPr lang="ru-RU" sz="1200" b="1" u="sng" dirty="0">
                <a:latin typeface="Century Gothic" panose="020B0502020202020204" pitchFamily="34" charset="0"/>
              </a:rPr>
              <a:t>:</a:t>
            </a:r>
          </a:p>
          <a:p>
            <a:pPr lvl="1">
              <a:lnSpc>
                <a:spcPct val="200000"/>
              </a:lnSpc>
            </a:pPr>
            <a:r>
              <a:rPr lang="ru-RU" sz="1200" b="1" dirty="0">
                <a:latin typeface="Century Gothic" panose="020B0502020202020204" pitchFamily="34" charset="0"/>
              </a:rPr>
              <a:t>Агентство: </a:t>
            </a:r>
            <a:r>
              <a:rPr lang="en-US" sz="1200" b="1" dirty="0">
                <a:latin typeface="Century Gothic" panose="020B0502020202020204" pitchFamily="34" charset="0"/>
              </a:rPr>
              <a:t>Moody’s </a:t>
            </a:r>
            <a:r>
              <a:rPr lang="ru-RU" sz="1200" b="1" dirty="0">
                <a:latin typeface="Century Gothic" panose="020B0502020202020204" pitchFamily="34" charset="0"/>
              </a:rPr>
              <a:t>– долгосрочный: А3, прогноз «стабильный»</a:t>
            </a:r>
          </a:p>
          <a:p>
            <a:pPr lvl="1">
              <a:lnSpc>
                <a:spcPct val="200000"/>
              </a:lnSpc>
            </a:pPr>
            <a:r>
              <a:rPr lang="ru-RU" sz="1200" b="1" dirty="0">
                <a:latin typeface="Century Gothic" panose="020B0502020202020204" pitchFamily="34" charset="0"/>
              </a:rPr>
              <a:t>Агентство </a:t>
            </a:r>
            <a:r>
              <a:rPr lang="en-US" sz="1200" b="1" dirty="0">
                <a:latin typeface="Century Gothic" panose="020B0502020202020204" pitchFamily="34" charset="0"/>
              </a:rPr>
              <a:t>S&amp;P</a:t>
            </a:r>
            <a:r>
              <a:rPr lang="ru-RU" sz="1200" b="1" dirty="0">
                <a:latin typeface="Century Gothic" panose="020B0502020202020204" pitchFamily="34" charset="0"/>
              </a:rPr>
              <a:t> - долгосрочный: ВВВ+, прогноз </a:t>
            </a:r>
            <a:r>
              <a:rPr lang="ru-RU" sz="1200" b="1" dirty="0" smtClean="0">
                <a:latin typeface="Century Gothic" panose="020B0502020202020204" pitchFamily="34" charset="0"/>
              </a:rPr>
              <a:t>«позитивный»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200" b="1" u="sng" dirty="0" smtClean="0">
                <a:latin typeface="Century Gothic" panose="020B0502020202020204" pitchFamily="34" charset="0"/>
              </a:rPr>
              <a:t>Величина прибыли до налогов за 2018 год:</a:t>
            </a:r>
            <a:r>
              <a:rPr lang="en-US" sz="1200" b="1" u="sng" dirty="0" smtClean="0">
                <a:latin typeface="Century Gothic" panose="020B0502020202020204" pitchFamily="34" charset="0"/>
              </a:rPr>
              <a:t> </a:t>
            </a:r>
            <a:r>
              <a:rPr lang="ru-RU" sz="1200" b="1" u="sng" dirty="0" smtClean="0">
                <a:latin typeface="Century Gothic" panose="020B0502020202020204" pitchFamily="34" charset="0"/>
              </a:rPr>
              <a:t>1,7 млрд.</a:t>
            </a:r>
            <a:r>
              <a:rPr lang="en-US" sz="1200" b="1" u="sng" dirty="0" smtClean="0">
                <a:latin typeface="Century Gothic" panose="020B0502020202020204" pitchFamily="34" charset="0"/>
              </a:rPr>
              <a:t>EUR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latin typeface="Century Gothic" panose="020B0502020202020204" pitchFamily="34" charset="0"/>
              </a:rPr>
              <a:t>Численность </a:t>
            </a:r>
            <a:r>
              <a:rPr lang="ru-RU" sz="1200" b="1" dirty="0" smtClean="0">
                <a:latin typeface="Century Gothic" panose="020B0502020202020204" pitchFamily="34" charset="0"/>
              </a:rPr>
              <a:t>персонала </a:t>
            </a:r>
            <a:r>
              <a:rPr lang="ru-RU" sz="1200" b="1" dirty="0">
                <a:latin typeface="Century Gothic" panose="020B0502020202020204" pitchFamily="34" charset="0"/>
              </a:rPr>
              <a:t>– около </a:t>
            </a:r>
            <a:r>
              <a:rPr lang="en-US" sz="1200" b="1" dirty="0">
                <a:latin typeface="Century Gothic" panose="020B0502020202020204" pitchFamily="34" charset="0"/>
              </a:rPr>
              <a:t>47</a:t>
            </a:r>
            <a:r>
              <a:rPr lang="ru-RU" sz="1200" b="1" dirty="0">
                <a:latin typeface="Century Gothic" panose="020B0502020202020204" pitchFamily="34" charset="0"/>
              </a:rPr>
              <a:t>.</a:t>
            </a:r>
            <a:r>
              <a:rPr lang="en-US" sz="1200" b="1" dirty="0">
                <a:latin typeface="Century Gothic" panose="020B0502020202020204" pitchFamily="34" charset="0"/>
              </a:rPr>
              <a:t>000</a:t>
            </a:r>
            <a:r>
              <a:rPr lang="ru-RU" sz="1200" b="1" dirty="0">
                <a:latin typeface="Century Gothic" panose="020B0502020202020204" pitchFamily="34" charset="0"/>
              </a:rPr>
              <a:t>. Количество клиентов - </a:t>
            </a:r>
            <a:r>
              <a:rPr lang="en-US" sz="1200" b="1" dirty="0">
                <a:latin typeface="Century Gothic" panose="020B0502020202020204" pitchFamily="34" charset="0"/>
              </a:rPr>
              <a:t>16.4 </a:t>
            </a:r>
            <a:r>
              <a:rPr lang="ru-RU" sz="1200" b="1" dirty="0">
                <a:latin typeface="Century Gothic" panose="020B0502020202020204" pitchFamily="34" charset="0"/>
              </a:rPr>
              <a:t>млн.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latin typeface="Century Gothic" panose="020B0502020202020204" pitchFamily="34" charset="0"/>
              </a:rPr>
              <a:t>Акции котируются на фондовой бирже Вены с 2005 года</a:t>
            </a:r>
            <a:r>
              <a:rPr lang="ru-RU" sz="1200" b="1" dirty="0" smtClean="0">
                <a:latin typeface="Century Gothic" panose="020B0502020202020204" pitchFamily="34" charset="0"/>
              </a:rPr>
              <a:t>.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04664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entury Gothic" pitchFamily="34" charset="0"/>
              </a:rPr>
              <a:t>Raiffeisen </a:t>
            </a:r>
            <a:r>
              <a:rPr lang="en-US" b="1" dirty="0">
                <a:latin typeface="Century Gothic" pitchFamily="34" charset="0"/>
              </a:rPr>
              <a:t>Bank International</a:t>
            </a:r>
          </a:p>
        </p:txBody>
      </p:sp>
      <p:pic>
        <p:nvPicPr>
          <p:cNvPr id="1026" name="Picture 2" descr="About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06" y="1125463"/>
            <a:ext cx="5248640" cy="22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6150496"/>
            <a:ext cx="82809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Century Gothic" panose="020B0502020202020204" pitchFamily="34" charset="0"/>
                <a:hlinkClick r:id="rId3"/>
              </a:rPr>
              <a:t>https://www.rbinternational.com/eBusiness/01_template1/829189266947841370-829188968716049154-829188968716049154-NA-2-EN.html</a:t>
            </a:r>
            <a:endParaRPr lang="ru-RU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13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200200" y="260648"/>
            <a:ext cx="5999410" cy="60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itchFamily="18" charset="0"/>
              </a:rPr>
              <a:t>Особенности доверительного управления. Защита прав инвесторов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210544" y="3933056"/>
            <a:ext cx="8712968" cy="828359"/>
          </a:xfrm>
          <a:prstGeom prst="flowChartAlternateProcess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+mn-cs"/>
              </a:rPr>
              <a:t>  Банкротство банка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cs"/>
              </a:rPr>
              <a:t> 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ms Rmn"/>
              </a:rPr>
              <a:t>В соответствии со статьёй 901 Гражданского кодекса РБ имущество, переданное в доверительное управление, обособляется от имущества доверительного управляющего. Т.о. в случае банкротства банка находящиеся в доверительном управлении активы клиентов (ценные бумаги и денежные средства) не включаются в состав имущества (активов) банка.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210544" y="2852936"/>
            <a:ext cx="8712968" cy="792088"/>
          </a:xfrm>
          <a:prstGeom prst="flowChartAlternateProcess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+mn-cs"/>
              </a:rPr>
              <a:t>  Учёт имущества в доверительном управлении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ms Rmn"/>
              </a:rPr>
              <a:t>В соответствии со статьёй 226 Банковского кодекса РБ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ms Rmn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ms Rmn"/>
              </a:rPr>
              <a:t>Банк обязан обеспечить раздельный учет своих денежных средств и ценных бумаг, денежных средств и ценных бумаг вверителя, переданных в доверительное управление и полученных (приобретенных) при таком управлении, а также раздельный учет денежных средств и ценных бумаг разных вверителей.</a:t>
            </a: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251520" y="5085184"/>
            <a:ext cx="8712968" cy="1080120"/>
          </a:xfrm>
          <a:prstGeom prst="flowChartAlternateProcess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+mn-cs"/>
              </a:rPr>
              <a:t>  Право собственности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ms Rmn"/>
              </a:rPr>
              <a:t>В соответствии со статьёй 229 Банковского кодекса РБ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ms Rmn"/>
              </a:rPr>
              <a:t>право собственности на денежные средства и ценные бумаги в доверительном управлении остается за клиентом. Статья 901 Гражданского кодекса РБ определяет, что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ms Rmn"/>
              </a:rPr>
              <a:t>обращение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ms Rmn"/>
              </a:rPr>
              <a:t>взыскания по долгам вверителя на имущество, переданное им в доверительное управление, не допускается, за исключением экономической несостоятельности (банкротства) этого лица.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ms Rmn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00200" y="1148964"/>
            <a:ext cx="8733656" cy="551844"/>
          </a:xfrm>
          <a:prstGeom prst="flowChartAlternateProcess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+mn-cs"/>
              </a:rPr>
              <a:t>  Валютное законодательство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ms Rmn"/>
              </a:rPr>
              <a:t>Отсутствуют ограничения по покупки-продажи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ms Rmn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ms Rmn"/>
              </a:rPr>
              <a:t>ценных бумаг. 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200200" y="1988840"/>
            <a:ext cx="8712968" cy="606815"/>
          </a:xfrm>
          <a:prstGeom prst="flowChartAlternateProcess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+mn-cs"/>
              </a:rPr>
              <a:t>  Налогообложение (ст.160-1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+mn-cs"/>
              </a:rPr>
              <a:t> НК РБ)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cs typeface="+mn-cs"/>
            </a:endParaRPr>
          </a:p>
          <a:p>
            <a:pPr lvl="0" algn="just"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ms Rmn"/>
              </a:rPr>
              <a:t>Финансовый результат рассчитывается в валюте договора. Налог взимается только в момент вывода прибыли</a:t>
            </a:r>
            <a:r>
              <a:rPr lang="ru-RU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ms Rmn"/>
              </a:rPr>
              <a:t>. Банк является налоговым </a:t>
            </a:r>
            <a:r>
              <a:rPr lang="ru-RU" sz="1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ms Rmn"/>
              </a:rPr>
              <a:t>агентом. 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3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орбан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19825</TotalTime>
  <Words>306</Words>
  <Application>Microsoft Office PowerPoint</Application>
  <PresentationFormat>Экран (4:3)</PresentationFormat>
  <Paragraphs>39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Tms Rmn</vt:lpstr>
      <vt:lpstr>Приорбанк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PortnovVI</dc:creator>
  <cp:lastModifiedBy>Ilya A. Linevich</cp:lastModifiedBy>
  <cp:revision>1648</cp:revision>
  <cp:lastPrinted>2019-01-29T09:02:21Z</cp:lastPrinted>
  <dcterms:created xsi:type="dcterms:W3CDTF">2014-02-25T08:45:41Z</dcterms:created>
  <dcterms:modified xsi:type="dcterms:W3CDTF">2019-11-21T08:04:17Z</dcterms:modified>
</cp:coreProperties>
</file>