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48" r:id="rId2"/>
    <p:sldId id="602" r:id="rId3"/>
    <p:sldId id="603" r:id="rId4"/>
    <p:sldId id="613" r:id="rId5"/>
    <p:sldId id="612" r:id="rId6"/>
    <p:sldId id="583" r:id="rId7"/>
    <p:sldId id="611" r:id="rId8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F4BFF"/>
    <a:srgbClr val="FFE101"/>
    <a:srgbClr val="FFF500"/>
    <a:srgbClr val="CCCC00"/>
    <a:srgbClr val="FFCC00"/>
    <a:srgbClr val="CC6600"/>
    <a:srgbClr val="FF9933"/>
    <a:srgbClr val="E8E8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721" autoAdjust="0"/>
  </p:normalViewPr>
  <p:slideViewPr>
    <p:cSldViewPr>
      <p:cViewPr varScale="1">
        <p:scale>
          <a:sx n="96" d="100"/>
          <a:sy n="96" d="100"/>
        </p:scale>
        <p:origin x="17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97C2-3C25-495F-877D-C94AF7ECDBB1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DA0A-C5A7-41F9-8F6E-D53EC235A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2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7" y="1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FAD4D1-E7B6-4535-9B7E-33000E13AD50}" type="datetimeFigureOut">
              <a:rPr lang="ru-RU"/>
              <a:pPr>
                <a:defRPr/>
              </a:pPr>
              <a:t>21.11.2019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5" tIns="45628" rIns="91255" bIns="45628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7"/>
            <a:ext cx="5447030" cy="4473417"/>
          </a:xfrm>
          <a:prstGeom prst="rect">
            <a:avLst/>
          </a:prstGeom>
        </p:spPr>
        <p:txBody>
          <a:bodyPr vert="horz" lIns="91255" tIns="45628" rIns="91255" bIns="4562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2157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7" y="9442157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DA5CD9-C218-4230-A7CA-8A618736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1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67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15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6C085-D29E-4455-9093-364457ED564D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57FD5-A456-4ECD-9DF8-4A312BBD385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AAA9-65A9-4DF7-9D3C-6C98A1B82A11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0D0C54-214C-4DFC-B476-8987ED2CA115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DCE61-BE23-4945-B060-E5F1DF084610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9E82A4-FBC1-4948-8403-330135607A66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915D9-7F8D-4322-98FE-4D90567190C4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DB32B-88B7-4F32-A441-5EED096E2A1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9DCEE-A0B0-4B9A-8699-221D6E1D567F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6DCCF-14EF-409C-ADE3-40D18762E6B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188640"/>
            <a:ext cx="5976664" cy="792088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504" y="6525344"/>
            <a:ext cx="8928992" cy="14401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084168" y="188640"/>
            <a:ext cx="2952328" cy="61200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7504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007696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139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B45BD0-93A4-4677-8925-BCDACB29270E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84168" y="188640"/>
            <a:ext cx="187200" cy="612000"/>
          </a:xfrm>
          <a:prstGeom prst="rect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 userDrawn="1"/>
        </p:nvSpPr>
        <p:spPr>
          <a:xfrm rot="5400000">
            <a:off x="6084168" y="793528"/>
            <a:ext cx="187200" cy="187200"/>
          </a:xfrm>
          <a:prstGeom prst="rtTriangle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2" y="373314"/>
            <a:ext cx="2326459" cy="268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cb.at/e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052736"/>
            <a:ext cx="8764015" cy="4827758"/>
            <a:chOff x="323528" y="1052736"/>
            <a:chExt cx="8764015" cy="482775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3528" y="1556792"/>
              <a:ext cx="8764015" cy="4323702"/>
              <a:chOff x="200473" y="1593200"/>
              <a:chExt cx="8764015" cy="432370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0474" y="4993572"/>
                <a:ext cx="8652314" cy="923330"/>
              </a:xfrm>
              <a:prstGeom prst="rect">
                <a:avLst/>
              </a:prstGeom>
              <a:solidFill>
                <a:srgbClr val="FFFF00">
                  <a:alpha val="68000"/>
                </a:srgbClr>
              </a:solidFill>
            </p:spPr>
            <p:txBody>
              <a:bodyPr wrap="square" lIns="108000" tIns="0" rIns="108000" bIns="0" rtlCol="0" anchor="ctr" anchorCtr="0">
                <a:spAutoFit/>
              </a:bodyPr>
              <a:lstStyle/>
              <a:p>
                <a:endParaRPr lang="ru-RU" sz="2000" b="1" dirty="0" smtClean="0">
                  <a:latin typeface="Century Gothic" panose="020B0502020202020204" pitchFamily="34" charset="0"/>
                </a:endParaRPr>
              </a:p>
              <a:p>
                <a:r>
                  <a:rPr lang="ru-RU" sz="1950" b="1" dirty="0" smtClean="0">
                    <a:latin typeface="Century Gothic" panose="020B0502020202020204" pitchFamily="34" charset="0"/>
                  </a:rPr>
                  <a:t>Конвертируемые</a:t>
                </a:r>
                <a:r>
                  <a:rPr lang="en-US" sz="1950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ru-RU" sz="1950" b="1" dirty="0" smtClean="0">
                    <a:latin typeface="Century Gothic" panose="020B0502020202020204" pitchFamily="34" charset="0"/>
                  </a:rPr>
                  <a:t>и бонусные </a:t>
                </a:r>
                <a:r>
                  <a:rPr lang="ru-RU" sz="1950" b="1" dirty="0" smtClean="0">
                    <a:latin typeface="Century Gothic" panose="020B0502020202020204" pitchFamily="34" charset="0"/>
                  </a:rPr>
                  <a:t>сертификаты</a:t>
                </a:r>
              </a:p>
              <a:p>
                <a:endParaRPr lang="ru-RU" sz="2000" b="1" dirty="0" smtClean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2160" y="5089401"/>
                <a:ext cx="2826225" cy="768267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73" y="1593200"/>
                <a:ext cx="8764015" cy="3419976"/>
              </a:xfrm>
              <a:prstGeom prst="rect">
                <a:avLst/>
              </a:prstGeom>
            </p:spPr>
          </p:pic>
        </p:grpSp>
        <p:pic>
          <p:nvPicPr>
            <p:cNvPr id="1026" name="Picture 2" descr="https://www.rcb.at/fileadmin/Bilder/allg._Teaser_statische_Bilder/ZFA_Siegel2019_E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52736"/>
              <a:ext cx="172819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Характеристики конвертируемых сертификатов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779912" y="1556792"/>
            <a:ext cx="1316207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2285355" cy="977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980728"/>
            <a:ext cx="2808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Прямые инвестиции в </a:t>
            </a:r>
            <a:r>
              <a:rPr lang="ru-RU" sz="1400" b="1" dirty="0" smtClean="0">
                <a:latin typeface="Century Gothic" panose="020B0502020202020204" pitchFamily="34" charset="0"/>
              </a:rPr>
              <a:t>акции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Неограниченная прибыль и убытки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Дивиденды</a:t>
            </a:r>
          </a:p>
          <a:p>
            <a:pPr algn="ctr"/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368" y="2741355"/>
            <a:ext cx="835958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Century Gothic" panose="020B0502020202020204" pitchFamily="34" charset="0"/>
              </a:rPr>
              <a:t>Частичная </a:t>
            </a:r>
            <a:r>
              <a:rPr lang="ru-RU" sz="1200" b="1" dirty="0">
                <a:latin typeface="Century Gothic" panose="020B0502020202020204" pitchFamily="34" charset="0"/>
              </a:rPr>
              <a:t>защита </a:t>
            </a:r>
            <a:r>
              <a:rPr lang="ru-RU" sz="1200" dirty="0">
                <a:latin typeface="Century Gothic" panose="020B0502020202020204" pitchFamily="34" charset="0"/>
              </a:rPr>
              <a:t>инвестированного капитала (защитный </a:t>
            </a:r>
            <a:r>
              <a:rPr lang="ru-RU" sz="1200" dirty="0" smtClean="0">
                <a:latin typeface="Century Gothic" panose="020B0502020202020204" pitchFamily="34" charset="0"/>
              </a:rPr>
              <a:t>барьер)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Возможность </a:t>
            </a:r>
            <a:r>
              <a:rPr lang="ru-RU" sz="1200" dirty="0">
                <a:latin typeface="Century Gothic" panose="020B0502020202020204" pitchFamily="34" charset="0"/>
              </a:rPr>
              <a:t>получить доход как при росте, так и незначительном падении рынка </a:t>
            </a:r>
            <a:r>
              <a:rPr lang="ru-RU" sz="1200" dirty="0" smtClean="0">
                <a:latin typeface="Century Gothic" panose="020B0502020202020204" pitchFamily="34" charset="0"/>
              </a:rPr>
              <a:t>акций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Возможность </a:t>
            </a:r>
            <a:r>
              <a:rPr lang="ru-RU" sz="1200" dirty="0">
                <a:latin typeface="Century Gothic" panose="020B0502020202020204" pitchFamily="34" charset="0"/>
              </a:rPr>
              <a:t>досрочного погашения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58079"/>
              </p:ext>
            </p:extLst>
          </p:nvPr>
        </p:nvGraphicFramePr>
        <p:xfrm>
          <a:off x="323527" y="4920820"/>
          <a:ext cx="8359581" cy="129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81">
                  <a:extLst>
                    <a:ext uri="{9D8B030D-6E8A-4147-A177-3AD203B41FA5}">
                      <a16:colId xmlns:a16="http://schemas.microsoft.com/office/drawing/2014/main" val="3499588394"/>
                    </a:ext>
                  </a:extLst>
                </a:gridCol>
              </a:tblGrid>
              <a:tr h="56662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Основные риски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6825"/>
                  </a:ext>
                </a:extLst>
              </a:tr>
              <a:tr h="729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Конвертация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 в акции компании в случае падения рынка акций и </a:t>
                      </a:r>
                      <a:r>
                        <a:rPr lang="ru-RU" sz="1200" baseline="0" dirty="0" smtClean="0">
                          <a:latin typeface="Century Gothic" panose="020B0502020202020204" pitchFamily="34" charset="0"/>
                        </a:rPr>
                        <a:t>достижения защитного барьера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1200" b="1" dirty="0" smtClean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41865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775842" y="960983"/>
            <a:ext cx="2540573" cy="1649775"/>
            <a:chOff x="5775843" y="960983"/>
            <a:chExt cx="2520280" cy="173341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5843" y="1268760"/>
              <a:ext cx="2520280" cy="1425639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5775843" y="960983"/>
              <a:ext cx="2520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entury Gothic" panose="020B0502020202020204" pitchFamily="34" charset="0"/>
                </a:rPr>
                <a:t>Сертификаты</a:t>
              </a:r>
              <a:endParaRPr lang="ru-RU" sz="14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75347"/>
              </p:ext>
            </p:extLst>
          </p:nvPr>
        </p:nvGraphicFramePr>
        <p:xfrm>
          <a:off x="323527" y="3596992"/>
          <a:ext cx="8359581" cy="12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81">
                  <a:extLst>
                    <a:ext uri="{9D8B030D-6E8A-4147-A177-3AD203B41FA5}">
                      <a16:colId xmlns:a16="http://schemas.microsoft.com/office/drawing/2014/main" val="2278908874"/>
                    </a:ext>
                  </a:extLst>
                </a:gridCol>
              </a:tblGrid>
              <a:tr h="368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Конвертируемые сертификаты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89315"/>
                  </a:ext>
                </a:extLst>
              </a:tr>
              <a:tr h="90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Возможность получать ежегодный высокий процентный доход вне зависимости от ситуации на рынке акций.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Оценка «пробития» защитного барьера 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происходит ежедневно по цене закрытия рынка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67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9883" y="25191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  <a:ea typeface="Cambria Math" panose="02040503050406030204" pitchFamily="18" charset="0"/>
              </a:rPr>
              <a:t>Преимущества:</a:t>
            </a:r>
            <a:endParaRPr lang="ru-RU" sz="1200" b="1" dirty="0"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064" y="262389"/>
            <a:ext cx="629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Конвертируемый сертификат – 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USD </a:t>
            </a:r>
            <a:r>
              <a:rPr lang="en-US" b="1" dirty="0">
                <a:latin typeface="Century Gothic" panose="020B0502020202020204" pitchFamily="34" charset="0"/>
              </a:rPr>
              <a:t>7.5% PLUS+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90" y="2564904"/>
            <a:ext cx="8809906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Фиксированная ставка процентного дохода - </a:t>
            </a:r>
            <a:r>
              <a:rPr lang="ru-RU" sz="1100" dirty="0" smtClean="0">
                <a:latin typeface="Century Gothic" panose="020B0502020202020204" pitchFamily="34" charset="0"/>
              </a:rPr>
              <a:t>7,5</a:t>
            </a:r>
            <a:r>
              <a:rPr lang="ru-RU" sz="1100" dirty="0">
                <a:latin typeface="Century Gothic" panose="020B0502020202020204" pitchFamily="34" charset="0"/>
              </a:rPr>
              <a:t>% годовых. Выплаты в </a:t>
            </a:r>
            <a:r>
              <a:rPr lang="ru-RU" sz="1100" dirty="0" smtClean="0">
                <a:latin typeface="Century Gothic" panose="020B0502020202020204" pitchFamily="34" charset="0"/>
              </a:rPr>
              <a:t>октябре 2020 </a:t>
            </a:r>
            <a:r>
              <a:rPr lang="ru-RU" sz="1100" dirty="0">
                <a:latin typeface="Century Gothic" panose="020B0502020202020204" pitchFamily="34" charset="0"/>
              </a:rPr>
              <a:t>и </a:t>
            </a:r>
            <a:r>
              <a:rPr lang="ru-RU" sz="1100" dirty="0" smtClean="0">
                <a:latin typeface="Century Gothic" panose="020B0502020202020204" pitchFamily="34" charset="0"/>
              </a:rPr>
              <a:t>2021 </a:t>
            </a:r>
            <a:r>
              <a:rPr lang="ru-RU" sz="1100" dirty="0">
                <a:latin typeface="Century Gothic" panose="020B0502020202020204" pitchFamily="34" charset="0"/>
              </a:rPr>
              <a:t>года.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entury Gothic" panose="020B0502020202020204" pitchFamily="34" charset="0"/>
              </a:rPr>
              <a:t>Финансовый </a:t>
            </a:r>
            <a:r>
              <a:rPr lang="ru-RU" sz="1100" dirty="0">
                <a:latin typeface="Century Gothic" panose="020B0502020202020204" pitchFamily="34" charset="0"/>
              </a:rPr>
              <a:t>актив </a:t>
            </a:r>
            <a:r>
              <a:rPr lang="ru-RU" sz="1100" dirty="0" smtClean="0">
                <a:latin typeface="Century Gothic" panose="020B0502020202020204" pitchFamily="34" charset="0"/>
              </a:rPr>
              <a:t>–</a:t>
            </a:r>
            <a:r>
              <a:rPr lang="ru-RU" sz="1100" b="1" dirty="0"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latin typeface="Century Gothic" panose="020B0502020202020204" pitchFamily="34" charset="0"/>
              </a:rPr>
              <a:t> акции </a:t>
            </a:r>
            <a:r>
              <a:rPr lang="en-US" sz="1100" b="1" dirty="0" smtClean="0">
                <a:latin typeface="Century Gothic" panose="020B0502020202020204" pitchFamily="34" charset="0"/>
              </a:rPr>
              <a:t>Apple Inc.</a:t>
            </a:r>
            <a:r>
              <a:rPr lang="ru-RU" sz="1100" b="1" dirty="0" smtClean="0">
                <a:latin typeface="Century Gothic" panose="020B0502020202020204" pitchFamily="34" charset="0"/>
              </a:rPr>
              <a:t>, </a:t>
            </a:r>
            <a:r>
              <a:rPr lang="en-US" sz="1100" b="1" dirty="0">
                <a:latin typeface="Century Gothic" panose="020B0502020202020204" pitchFamily="34" charset="0"/>
              </a:rPr>
              <a:t>Microsoft Corp., AT &amp; T Inc.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Century Gothic" panose="020B0502020202020204" pitchFamily="34" charset="0"/>
              </a:rPr>
              <a:t>Защитный </a:t>
            </a:r>
            <a:r>
              <a:rPr lang="ru-RU" sz="1100" b="1" dirty="0">
                <a:latin typeface="Century Gothic" panose="020B0502020202020204" pitchFamily="34" charset="0"/>
              </a:rPr>
              <a:t>барьер </a:t>
            </a:r>
            <a:r>
              <a:rPr lang="ru-RU" sz="1100" dirty="0">
                <a:latin typeface="Century Gothic" panose="020B0502020202020204" pitchFamily="34" charset="0"/>
              </a:rPr>
              <a:t>от падения рыночной </a:t>
            </a:r>
            <a:r>
              <a:rPr lang="ru-RU" sz="1100" dirty="0" smtClean="0">
                <a:latin typeface="Century Gothic" panose="020B0502020202020204" pitchFamily="34" charset="0"/>
              </a:rPr>
              <a:t>цены акций </a:t>
            </a:r>
            <a:r>
              <a:rPr lang="ru-RU" sz="1100" dirty="0">
                <a:latin typeface="Century Gothic" panose="020B0502020202020204" pitchFamily="34" charset="0"/>
              </a:rPr>
              <a:t>каждой из компаний -</a:t>
            </a:r>
            <a:r>
              <a:rPr lang="ru-RU" sz="1100" b="1" dirty="0"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latin typeface="Century Gothic" panose="020B0502020202020204" pitchFamily="34" charset="0"/>
              </a:rPr>
              <a:t>59%.</a:t>
            </a:r>
            <a:r>
              <a:rPr lang="en-US" sz="1100" b="1" dirty="0" smtClean="0">
                <a:latin typeface="Century Gothic" panose="020B0502020202020204" pitchFamily="34" charset="0"/>
              </a:rPr>
              <a:t>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Оценка достижения барьера </a:t>
            </a:r>
            <a:r>
              <a:rPr lang="ru-RU" sz="1100" b="1" dirty="0">
                <a:latin typeface="Century Gothic" panose="020B0502020202020204" pitchFamily="34" charset="0"/>
              </a:rPr>
              <a:t>происходит </a:t>
            </a:r>
            <a:r>
              <a:rPr lang="ru-RU" sz="1100" b="1" dirty="0" smtClean="0">
                <a:latin typeface="Century Gothic" panose="020B0502020202020204" pitchFamily="34" charset="0"/>
              </a:rPr>
              <a:t>только один раз в конце срока обращения сертификата – 25.10.2021</a:t>
            </a:r>
            <a:r>
              <a:rPr lang="ru-RU" sz="1100" dirty="0" smtClean="0">
                <a:latin typeface="Century Gothic" panose="020B0502020202020204" pitchFamily="34" charset="0"/>
              </a:rPr>
              <a:t>. Если рыночная  </a:t>
            </a:r>
            <a:r>
              <a:rPr lang="ru-RU" sz="1100" dirty="0">
                <a:latin typeface="Century Gothic" panose="020B0502020202020204" pitchFamily="34" charset="0"/>
              </a:rPr>
              <a:t>цена хотя бы одной из акций ДОСТИГЛА/ОПУСТИЛАСЬ НИЖЕ установленного барьера на дату окончательной оценки,  </a:t>
            </a:r>
            <a:r>
              <a:rPr lang="ru-RU" sz="1100" dirty="0" smtClean="0">
                <a:latin typeface="Century Gothic" panose="020B0502020202020204" pitchFamily="34" charset="0"/>
              </a:rPr>
              <a:t>то происходит конвертация инвестиций в </a:t>
            </a:r>
            <a:r>
              <a:rPr lang="ru-RU" sz="1100" dirty="0">
                <a:latin typeface="Century Gothic" panose="020B0502020202020204" pitchFamily="34" charset="0"/>
              </a:rPr>
              <a:t>акции компании с наибольшим падением рыночной </a:t>
            </a:r>
            <a:r>
              <a:rPr lang="ru-RU" sz="1100" dirty="0" smtClean="0">
                <a:latin typeface="Century Gothic" panose="020B0502020202020204" pitchFamily="34" charset="0"/>
              </a:rPr>
              <a:t>цены на обозначенную дату. 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entury Gothic" panose="020B0502020202020204" pitchFamily="34" charset="0"/>
              </a:rPr>
              <a:t>Срок обращения - 2 года</a:t>
            </a:r>
            <a:r>
              <a:rPr lang="ru-RU" sz="1100" dirty="0">
                <a:latin typeface="Century Gothic" panose="020B0502020202020204" pitchFamily="34" charset="0"/>
              </a:rPr>
              <a:t>. </a:t>
            </a:r>
            <a:r>
              <a:rPr lang="ru-RU" sz="1100" dirty="0" smtClean="0">
                <a:latin typeface="Century Gothic" panose="020B0502020202020204" pitchFamily="34" charset="0"/>
              </a:rPr>
              <a:t> Дата погашения 29.10.2021г.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Н</a:t>
            </a:r>
            <a:r>
              <a:rPr lang="ru-RU" sz="1100" dirty="0" smtClean="0">
                <a:latin typeface="Century Gothic" panose="020B0502020202020204" pitchFamily="34" charset="0"/>
              </a:rPr>
              <a:t>оминальная стоимость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</a:rPr>
              <a:t>сертификата - 1 000 </a:t>
            </a:r>
            <a:r>
              <a:rPr lang="en-US" sz="1100" dirty="0" smtClean="0">
                <a:latin typeface="Century Gothic" panose="020B0502020202020204" pitchFamily="34" charset="0"/>
              </a:rPr>
              <a:t>USD</a:t>
            </a:r>
            <a:r>
              <a:rPr lang="ru-RU" sz="1100" dirty="0" smtClean="0">
                <a:latin typeface="Century Gothic" panose="020B0502020202020204" pitchFamily="34" charset="0"/>
              </a:rPr>
              <a:t>. Цена выпуска – 100%.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Минимальная сумма для инвестирования – 5000 </a:t>
            </a:r>
            <a:r>
              <a:rPr lang="en-US" sz="1100" dirty="0" smtClean="0">
                <a:latin typeface="Century Gothic" panose="020B0502020202020204" pitchFamily="34" charset="0"/>
              </a:rPr>
              <a:t>USD.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99590" y="1039122"/>
            <a:ext cx="3700602" cy="1479500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Доходность *:</a:t>
            </a:r>
            <a:endParaRPr lang="ru-RU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Около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7.</a:t>
            </a: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5% годовых </a:t>
            </a:r>
          </a:p>
          <a:p>
            <a:pPr algn="ctr">
              <a:lnSpc>
                <a:spcPct val="150000"/>
              </a:lnSpc>
            </a:pPr>
            <a:endParaRPr lang="ru-RU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 Данные на </a:t>
            </a:r>
            <a:r>
              <a:rPr lang="en-US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03.10</a:t>
            </a:r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.2019  до расходов</a:t>
            </a:r>
            <a:endParaRPr lang="ru-RU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07190"/>
              </p:ext>
            </p:extLst>
          </p:nvPr>
        </p:nvGraphicFramePr>
        <p:xfrm>
          <a:off x="251520" y="5405437"/>
          <a:ext cx="8640961" cy="975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1">
                  <a:extLst>
                    <a:ext uri="{9D8B030D-6E8A-4147-A177-3AD203B41FA5}">
                      <a16:colId xmlns:a16="http://schemas.microsoft.com/office/drawing/2014/main" val="3499588394"/>
                    </a:ext>
                  </a:extLst>
                </a:gridCol>
              </a:tblGrid>
              <a:tr h="2117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Основные риски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6825"/>
                  </a:ext>
                </a:extLst>
              </a:tr>
              <a:tr h="352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Рыночный риск 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– вероятность финансовых потерь в результате падения акций компаний на 41% и более. </a:t>
                      </a:r>
                      <a:endParaRPr lang="ru-RU" sz="1200" b="1" dirty="0" smtClean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41865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Риск банкротства эмитента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Raiffeisen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Centrobank</a:t>
                      </a:r>
                      <a:endParaRPr lang="ru-RU" sz="12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40817"/>
                  </a:ext>
                </a:extLst>
              </a:tr>
            </a:tbl>
          </a:graphicData>
        </a:graphic>
      </p:graphicFrame>
      <p:sp>
        <p:nvSpPr>
          <p:cNvPr id="3" name="Пятно 2 2"/>
          <p:cNvSpPr/>
          <p:nvPr/>
        </p:nvSpPr>
        <p:spPr>
          <a:xfrm>
            <a:off x="5962693" y="970584"/>
            <a:ext cx="2929787" cy="1116124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одписка</a:t>
            </a:r>
            <a:endParaRPr lang="ru-RU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64849"/>
            <a:ext cx="1345611" cy="14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04664"/>
            <a:ext cx="622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Механизм действия бонусного сертификата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51038" y="1177007"/>
            <a:ext cx="8679034" cy="4843120"/>
            <a:chOff x="611560" y="4471863"/>
            <a:chExt cx="8679034" cy="484312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11560" y="4471863"/>
              <a:ext cx="8679034" cy="4843120"/>
              <a:chOff x="245881" y="-27384"/>
              <a:chExt cx="8679034" cy="4843120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245881" y="-27384"/>
                <a:ext cx="8679034" cy="4843120"/>
                <a:chOff x="245881" y="1124744"/>
                <a:chExt cx="8679034" cy="4843120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245881" y="1124744"/>
                  <a:ext cx="8679034" cy="4843120"/>
                  <a:chOff x="245881" y="1124744"/>
                  <a:chExt cx="8679034" cy="484312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245881" y="1124744"/>
                    <a:ext cx="8679034" cy="4843120"/>
                    <a:chOff x="402171" y="1104999"/>
                    <a:chExt cx="8679034" cy="4843120"/>
                  </a:xfrm>
                </p:grpSpPr>
                <p:grpSp>
                  <p:nvGrpSpPr>
                    <p:cNvPr id="4" name="Группа 3"/>
                    <p:cNvGrpSpPr/>
                    <p:nvPr/>
                  </p:nvGrpSpPr>
                  <p:grpSpPr>
                    <a:xfrm>
                      <a:off x="402171" y="1104999"/>
                      <a:ext cx="8679034" cy="4843120"/>
                      <a:chOff x="467544" y="1128891"/>
                      <a:chExt cx="8679034" cy="4843120"/>
                    </a:xfrm>
                  </p:grpSpPr>
                  <p:pic>
                    <p:nvPicPr>
                      <p:cNvPr id="17" name="Рисунок 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544" y="1436668"/>
                        <a:ext cx="8679034" cy="446449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" name="Прямоугольник 5"/>
                      <p:cNvSpPr/>
                      <p:nvPr/>
                    </p:nvSpPr>
                    <p:spPr>
                      <a:xfrm>
                        <a:off x="3413237" y="1632947"/>
                        <a:ext cx="2167357" cy="307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b="1" dirty="0" smtClean="0">
                            <a:solidFill>
                              <a:srgbClr val="00B050"/>
                            </a:solidFill>
                            <a:latin typeface="Century Gothic" panose="020B0502020202020204" pitchFamily="34" charset="0"/>
                          </a:rPr>
                          <a:t>Уровень бонуса (УБ)</a:t>
                        </a:r>
                        <a:endParaRPr lang="ru-RU" sz="1400" b="1" dirty="0">
                          <a:solidFill>
                            <a:srgbClr val="00B050"/>
                          </a:solidFill>
                        </a:endParaRPr>
                      </a:p>
                    </p:txBody>
                  </p:sp>
                  <p:sp>
                    <p:nvSpPr>
                      <p:cNvPr id="7" name="Прямоугольник 6"/>
                      <p:cNvSpPr/>
                      <p:nvPr/>
                    </p:nvSpPr>
                    <p:spPr>
                      <a:xfrm>
                        <a:off x="5501469" y="2719384"/>
                        <a:ext cx="2059379" cy="307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b="1" dirty="0" smtClean="0">
                            <a:latin typeface="Century Gothic" panose="020B0502020202020204" pitchFamily="34" charset="0"/>
                          </a:rPr>
                          <a:t>Срок обращения</a:t>
                        </a:r>
                        <a:endParaRPr lang="ru-RU" sz="1400" b="1" dirty="0"/>
                      </a:p>
                    </p:txBody>
                  </p:sp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612042" y="1469767"/>
                        <a:ext cx="2503461" cy="784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500" b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Финансовый актив (</a:t>
                        </a:r>
                        <a:r>
                          <a:rPr lang="ru-RU" sz="15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ФА</a:t>
                        </a:r>
                        <a:r>
                          <a:rPr lang="ru-RU" sz="1500" b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) – индекс акций или акции</a:t>
                        </a:r>
                        <a:r>
                          <a:rPr lang="en-US" sz="1500" b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 </a:t>
                        </a:r>
                        <a:r>
                          <a:rPr lang="ru-RU" sz="1500" b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компании</a:t>
                        </a:r>
                        <a:endParaRPr lang="ru-RU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9" name="Прямоугольник 8"/>
                      <p:cNvSpPr/>
                      <p:nvPr/>
                    </p:nvSpPr>
                    <p:spPr>
                      <a:xfrm>
                        <a:off x="3410040" y="3740234"/>
                        <a:ext cx="2307453" cy="307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b="1" dirty="0" smtClean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</a:rPr>
                          <a:t>Защитный барьер (ЗБ)</a:t>
                        </a:r>
                        <a:endParaRPr lang="ru-RU" sz="1400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11" name="Прямоугольник 10"/>
                      <p:cNvSpPr/>
                      <p:nvPr/>
                    </p:nvSpPr>
                    <p:spPr>
                      <a:xfrm>
                        <a:off x="467544" y="4870119"/>
                        <a:ext cx="5711292" cy="30777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b="1" dirty="0" smtClean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Защитный барьер не достигнут</a:t>
                        </a:r>
                        <a:endParaRPr lang="ru-RU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" name="Прямоугольник 11"/>
                      <p:cNvSpPr/>
                      <p:nvPr/>
                    </p:nvSpPr>
                    <p:spPr>
                      <a:xfrm>
                        <a:off x="485327" y="5541124"/>
                        <a:ext cx="2863019" cy="4308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ru-RU" sz="1100" b="1" dirty="0" smtClean="0">
                            <a:latin typeface="Century Gothic" panose="020B0502020202020204" pitchFamily="34" charset="0"/>
                          </a:rPr>
                          <a:t>Погашени</a:t>
                        </a:r>
                        <a:r>
                          <a:rPr lang="ru-RU" sz="1100" b="1" dirty="0">
                            <a:latin typeface="Century Gothic" panose="020B0502020202020204" pitchFamily="34" charset="0"/>
                          </a:rPr>
                          <a:t>е</a:t>
                        </a:r>
                        <a:r>
                          <a:rPr lang="ru-RU" sz="1100" b="1" dirty="0" smtClean="0">
                            <a:latin typeface="Century Gothic" panose="020B0502020202020204" pitchFamily="34" charset="0"/>
                          </a:rPr>
                          <a:t> на уровне бонуса = Потолок</a:t>
                        </a:r>
                        <a:endParaRPr lang="ru-RU" sz="1100" b="1" dirty="0"/>
                      </a:p>
                    </p:txBody>
                  </p:sp>
                  <p:sp>
                    <p:nvSpPr>
                      <p:cNvPr id="13" name="Прямоугольник 12"/>
                      <p:cNvSpPr/>
                      <p:nvPr/>
                    </p:nvSpPr>
                    <p:spPr>
                      <a:xfrm>
                        <a:off x="7733717" y="1128891"/>
                        <a:ext cx="1015229" cy="307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400" b="1" dirty="0" smtClean="0">
                            <a:solidFill>
                              <a:srgbClr val="00B050"/>
                            </a:solidFill>
                            <a:latin typeface="Century Gothic" panose="020B0502020202020204" pitchFamily="34" charset="0"/>
                          </a:rPr>
                          <a:t>Потолок</a:t>
                        </a:r>
                        <a:endParaRPr lang="ru-RU" sz="1400" b="1" dirty="0">
                          <a:solidFill>
                            <a:srgbClr val="00B0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1475657" y="5183614"/>
                      <a:ext cx="1656184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ФА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&gt; </a:t>
                      </a: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УБ</a:t>
                      </a:r>
                      <a:endParaRPr lang="ru-RU" sz="1200" b="1" dirty="0"/>
                    </a:p>
                  </p:txBody>
                </p:sp>
                <p:sp>
                  <p:nvSpPr>
                    <p:cNvPr id="24" name="Прямоугольник 23"/>
                    <p:cNvSpPr/>
                    <p:nvPr/>
                  </p:nvSpPr>
                  <p:spPr>
                    <a:xfrm>
                      <a:off x="4067944" y="5183614"/>
                      <a:ext cx="2016224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УБ 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&gt; </a:t>
                      </a: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ФА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 &gt; </a:t>
                      </a: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ЗБ</a:t>
                      </a:r>
                      <a:endParaRPr lang="ru-RU" sz="1200" b="1" dirty="0"/>
                    </a:p>
                  </p:txBody>
                </p:sp>
              </p:grpSp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2123728" y="4346660"/>
                    <a:ext cx="205937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latin typeface="Century Gothic" panose="020B0502020202020204" pitchFamily="34" charset="0"/>
                      </a:rPr>
                      <a:t>Выпуск</a:t>
                    </a:r>
                    <a:endParaRPr lang="ru-RU" sz="1400" b="1" dirty="0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6761093" y="4365104"/>
                    <a:ext cx="1627331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latin typeface="Century Gothic" panose="020B0502020202020204" pitchFamily="34" charset="0"/>
                      </a:rPr>
                      <a:t>Погашение</a:t>
                    </a:r>
                    <a:endParaRPr lang="ru-RU" sz="1400" b="1" dirty="0"/>
                  </a:p>
                </p:txBody>
              </p:sp>
            </p:grpSp>
            <p:sp>
              <p:nvSpPr>
                <p:cNvPr id="27" name="Прямоугольник 26"/>
                <p:cNvSpPr/>
                <p:nvPr/>
              </p:nvSpPr>
              <p:spPr>
                <a:xfrm>
                  <a:off x="3109382" y="5536977"/>
                  <a:ext cx="2847791" cy="43088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ru-RU" sz="1100" b="1" dirty="0" smtClean="0">
                      <a:latin typeface="Century Gothic" panose="020B0502020202020204" pitchFamily="34" charset="0"/>
                    </a:rPr>
                    <a:t>Погашение на уровне бонуса = Потолок</a:t>
                  </a:r>
                  <a:endParaRPr lang="ru-RU" sz="1100" b="1" dirty="0"/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6093412" y="3747810"/>
                <a:ext cx="2721421" cy="27699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Защитный барьер достигнут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Молния 30"/>
              <p:cNvSpPr/>
              <p:nvPr/>
            </p:nvSpPr>
            <p:spPr>
              <a:xfrm>
                <a:off x="5875649" y="3657225"/>
                <a:ext cx="432048" cy="347839"/>
              </a:xfrm>
              <a:prstGeom prst="lightningBol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079011" y="4384849"/>
                <a:ext cx="2793911" cy="430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ru-RU" sz="1100" b="1" dirty="0" smtClean="0">
                    <a:latin typeface="Century Gothic" panose="020B0502020202020204" pitchFamily="34" charset="0"/>
                  </a:rPr>
                  <a:t>Погашение 1 : 1 на уровне ФА</a:t>
                </a:r>
                <a:endParaRPr lang="ru-RU" sz="1100" b="1" dirty="0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7257652" y="8561510"/>
              <a:ext cx="19437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Century Gothic" panose="020B0502020202020204" pitchFamily="34" charset="0"/>
                </a:rPr>
                <a:t>ФА</a:t>
              </a:r>
              <a:r>
                <a:rPr lang="en-US" sz="1200" b="1" dirty="0" smtClean="0">
                  <a:latin typeface="Century Gothic" panose="020B0502020202020204" pitchFamily="34" charset="0"/>
                </a:rPr>
                <a:t>  &lt;= </a:t>
              </a:r>
              <a:r>
                <a:rPr lang="ru-RU" sz="1200" b="1" dirty="0" smtClean="0">
                  <a:latin typeface="Century Gothic" panose="020B0502020202020204" pitchFamily="34" charset="0"/>
                </a:rPr>
                <a:t>ЗБ  </a:t>
              </a:r>
              <a:endParaRPr lang="ru-RU" sz="1200" b="1" dirty="0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1511162" y="8197253"/>
              <a:ext cx="347767" cy="271998"/>
            </a:xfrm>
            <a:prstGeom prst="star5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15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590" y="399847"/>
            <a:ext cx="566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Бонусный сертификат– </a:t>
            </a:r>
            <a:r>
              <a:rPr lang="en-US" dirty="0">
                <a:solidFill>
                  <a:schemeClr val="dk1"/>
                </a:solidFill>
              </a:rPr>
              <a:t> </a:t>
            </a:r>
            <a:r>
              <a:rPr lang="en-US" dirty="0"/>
              <a:t>3% Europa/</a:t>
            </a:r>
            <a:r>
              <a:rPr lang="en-US" dirty="0" err="1"/>
              <a:t>Österreich</a:t>
            </a:r>
            <a:r>
              <a:rPr lang="en-US" dirty="0"/>
              <a:t> </a:t>
            </a:r>
            <a:r>
              <a:rPr lang="en-US" dirty="0" err="1"/>
              <a:t>Bonus&amp;Sicherheit</a:t>
            </a:r>
            <a:r>
              <a:rPr lang="en-US" dirty="0"/>
              <a:t> 3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90" y="2564904"/>
            <a:ext cx="8809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dirty="0">
                <a:latin typeface="Century Gothic" panose="020B0502020202020204" pitchFamily="34" charset="0"/>
              </a:rPr>
              <a:t>Фиксированная ставка процентного дохода </a:t>
            </a:r>
            <a:r>
              <a:rPr lang="ru-RU" sz="1150" dirty="0" smtClean="0">
                <a:latin typeface="Century Gothic" panose="020B0502020202020204" pitchFamily="34" charset="0"/>
              </a:rPr>
              <a:t>– </a:t>
            </a:r>
            <a:r>
              <a:rPr lang="ru-RU" sz="1150" dirty="0" smtClean="0">
                <a:latin typeface="Century Gothic" panose="020B0502020202020204" pitchFamily="34" charset="0"/>
              </a:rPr>
              <a:t>3% </a:t>
            </a:r>
            <a:r>
              <a:rPr lang="ru-RU" sz="1150" dirty="0">
                <a:latin typeface="Century Gothic" panose="020B0502020202020204" pitchFamily="34" charset="0"/>
              </a:rPr>
              <a:t>годовых. </a:t>
            </a:r>
            <a:r>
              <a:rPr lang="ru-RU" sz="1150" dirty="0" smtClean="0">
                <a:latin typeface="Century Gothic" panose="020B0502020202020204" pitchFamily="34" charset="0"/>
              </a:rPr>
              <a:t>Ежегодные выплаты дохода.</a:t>
            </a:r>
            <a:endParaRPr lang="ru-RU" sz="1150" dirty="0" smtClean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Century Gothic" panose="020B0502020202020204" pitchFamily="34" charset="0"/>
              </a:rPr>
              <a:t>Финансовый актив </a:t>
            </a:r>
            <a:r>
              <a:rPr lang="ru-RU" sz="1150" dirty="0" smtClean="0">
                <a:latin typeface="Century Gothic" panose="020B0502020202020204" pitchFamily="34" charset="0"/>
              </a:rPr>
              <a:t>– </a:t>
            </a:r>
            <a:r>
              <a:rPr lang="ru-RU" sz="1150" b="1" dirty="0" smtClean="0">
                <a:latin typeface="Century Gothic" panose="020B0502020202020204" pitchFamily="34" charset="0"/>
              </a:rPr>
              <a:t>индексы </a:t>
            </a:r>
            <a:r>
              <a:rPr lang="en-US" sz="1200" b="1" dirty="0"/>
              <a:t>EURO STOXX 50® </a:t>
            </a:r>
            <a:r>
              <a:rPr lang="en-US" sz="1200" b="1" dirty="0" smtClean="0"/>
              <a:t>index</a:t>
            </a:r>
            <a:r>
              <a:rPr lang="ru-RU" sz="1200" b="1" dirty="0" smtClean="0"/>
              <a:t> и </a:t>
            </a:r>
            <a:r>
              <a:rPr lang="en-US" sz="1200" b="1" dirty="0" smtClean="0"/>
              <a:t>ATX</a:t>
            </a:r>
            <a:r>
              <a:rPr lang="en-US" sz="1200" b="1" dirty="0"/>
              <a:t>® index</a:t>
            </a:r>
            <a:r>
              <a:rPr lang="en-US" sz="1200" dirty="0"/>
              <a:t> </a:t>
            </a:r>
            <a:r>
              <a:rPr lang="en-US" sz="1150" b="1" dirty="0">
                <a:latin typeface="Century Gothic" panose="020B0502020202020204" pitchFamily="34" charset="0"/>
              </a:rPr>
              <a:t> </a:t>
            </a:r>
            <a:endParaRPr lang="en-US" sz="1150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Century Gothic" panose="020B0502020202020204" pitchFamily="34" charset="0"/>
              </a:rPr>
              <a:t>Защитный </a:t>
            </a:r>
            <a:r>
              <a:rPr lang="ru-RU" sz="1150" b="1" dirty="0">
                <a:latin typeface="Century Gothic" panose="020B0502020202020204" pitchFamily="34" charset="0"/>
              </a:rPr>
              <a:t>барьер </a:t>
            </a:r>
            <a:r>
              <a:rPr lang="ru-RU" sz="1150" dirty="0">
                <a:latin typeface="Century Gothic" panose="020B0502020202020204" pitchFamily="34" charset="0"/>
              </a:rPr>
              <a:t>от падения рыночной </a:t>
            </a:r>
            <a:r>
              <a:rPr lang="ru-RU" sz="1150" dirty="0" smtClean="0">
                <a:latin typeface="Century Gothic" panose="020B0502020202020204" pitchFamily="34" charset="0"/>
              </a:rPr>
              <a:t>цены акций </a:t>
            </a:r>
            <a:r>
              <a:rPr lang="ru-RU" sz="1150" dirty="0">
                <a:latin typeface="Century Gothic" panose="020B0502020202020204" pitchFamily="34" charset="0"/>
              </a:rPr>
              <a:t>каждой из компаний -</a:t>
            </a:r>
            <a:r>
              <a:rPr lang="ru-RU" sz="1150" b="1" dirty="0">
                <a:latin typeface="Century Gothic" panose="020B0502020202020204" pitchFamily="34" charset="0"/>
              </a:rPr>
              <a:t> </a:t>
            </a:r>
            <a:r>
              <a:rPr lang="ru-RU" sz="1150" b="1" dirty="0" smtClean="0">
                <a:latin typeface="Century Gothic" panose="020B0502020202020204" pitchFamily="34" charset="0"/>
              </a:rPr>
              <a:t>49%.</a:t>
            </a:r>
            <a:r>
              <a:rPr lang="en-US" sz="1150" b="1" dirty="0" smtClean="0">
                <a:latin typeface="Century Gothic" panose="020B0502020202020204" pitchFamily="34" charset="0"/>
              </a:rPr>
              <a:t> </a:t>
            </a:r>
            <a:endParaRPr lang="ru-RU" sz="1150" dirty="0" smtClean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dirty="0">
                <a:latin typeface="Century Gothic" panose="020B0502020202020204" pitchFamily="34" charset="0"/>
              </a:rPr>
              <a:t>Оценка достижения барьера </a:t>
            </a:r>
            <a:r>
              <a:rPr lang="ru-RU" sz="1150" b="1" dirty="0">
                <a:latin typeface="Century Gothic" panose="020B0502020202020204" pitchFamily="34" charset="0"/>
              </a:rPr>
              <a:t>происходит </a:t>
            </a:r>
            <a:r>
              <a:rPr lang="ru-RU" sz="1150" b="1" dirty="0" smtClean="0">
                <a:latin typeface="Century Gothic" panose="020B0502020202020204" pitchFamily="34" charset="0"/>
              </a:rPr>
              <a:t>ежедневно в течение срока обращения сертификата</a:t>
            </a:r>
            <a:r>
              <a:rPr lang="ru-RU" sz="1150" dirty="0" smtClean="0">
                <a:latin typeface="Century Gothic" panose="020B0502020202020204" pitchFamily="34" charset="0"/>
              </a:rPr>
              <a:t>. </a:t>
            </a:r>
            <a:r>
              <a:rPr lang="ru-RU" sz="1150" dirty="0" smtClean="0">
                <a:latin typeface="Century Gothic" panose="020B0502020202020204" pitchFamily="34" charset="0"/>
              </a:rPr>
              <a:t>Срок </a:t>
            </a:r>
            <a:r>
              <a:rPr lang="ru-RU" sz="1150" dirty="0" smtClean="0">
                <a:latin typeface="Century Gothic" panose="020B0502020202020204" pitchFamily="34" charset="0"/>
              </a:rPr>
              <a:t>обращения - </a:t>
            </a:r>
            <a:r>
              <a:rPr lang="ru-RU" sz="1150" dirty="0" smtClean="0">
                <a:latin typeface="Century Gothic" panose="020B0502020202020204" pitchFamily="34" charset="0"/>
              </a:rPr>
              <a:t>5 лет.  </a:t>
            </a:r>
            <a:r>
              <a:rPr lang="ru-RU" sz="1150" dirty="0" smtClean="0">
                <a:latin typeface="Century Gothic" panose="020B0502020202020204" pitchFamily="34" charset="0"/>
              </a:rPr>
              <a:t>Дата окончательной оценки </a:t>
            </a:r>
            <a:r>
              <a:rPr lang="ru-RU" sz="1150" dirty="0" smtClean="0">
                <a:latin typeface="Century Gothic" panose="020B0502020202020204" pitchFamily="34" charset="0"/>
              </a:rPr>
              <a:t>06.12.2024г. </a:t>
            </a:r>
            <a:r>
              <a:rPr lang="ru-RU" sz="1150" dirty="0" smtClean="0">
                <a:latin typeface="Century Gothic" panose="020B0502020202020204" pitchFamily="34" charset="0"/>
              </a:rPr>
              <a:t>Дата погашения </a:t>
            </a:r>
            <a:r>
              <a:rPr lang="ru-RU" sz="1150" dirty="0" smtClean="0">
                <a:latin typeface="Century Gothic" panose="020B0502020202020204" pitchFamily="34" charset="0"/>
              </a:rPr>
              <a:t>11.12.2024г</a:t>
            </a:r>
            <a:r>
              <a:rPr lang="ru-RU" sz="115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dirty="0">
                <a:latin typeface="Century Gothic" panose="020B0502020202020204" pitchFamily="34" charset="0"/>
              </a:rPr>
              <a:t>Н</a:t>
            </a:r>
            <a:r>
              <a:rPr lang="ru-RU" sz="1150" dirty="0" smtClean="0">
                <a:latin typeface="Century Gothic" panose="020B0502020202020204" pitchFamily="34" charset="0"/>
              </a:rPr>
              <a:t>оминальная стоимость</a:t>
            </a:r>
            <a:r>
              <a:rPr lang="en-US" sz="1150" dirty="0" smtClean="0">
                <a:latin typeface="Century Gothic" panose="020B0502020202020204" pitchFamily="34" charset="0"/>
              </a:rPr>
              <a:t> </a:t>
            </a:r>
            <a:r>
              <a:rPr lang="ru-RU" sz="1150" dirty="0" smtClean="0">
                <a:latin typeface="Century Gothic" panose="020B0502020202020204" pitchFamily="34" charset="0"/>
              </a:rPr>
              <a:t>сертификата - 1 000 </a:t>
            </a:r>
            <a:r>
              <a:rPr lang="en-US" sz="1150" dirty="0" smtClean="0">
                <a:latin typeface="Century Gothic" panose="020B0502020202020204" pitchFamily="34" charset="0"/>
              </a:rPr>
              <a:t>EUR</a:t>
            </a:r>
            <a:r>
              <a:rPr lang="ru-RU" sz="1150" dirty="0" smtClean="0">
                <a:latin typeface="Century Gothic" panose="020B0502020202020204" pitchFamily="34" charset="0"/>
              </a:rPr>
              <a:t>. Цена выпуска – 100%.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50" dirty="0">
                <a:latin typeface="Century Gothic" panose="020B0502020202020204" pitchFamily="34" charset="0"/>
              </a:rPr>
              <a:t>Минимальная сумма для инвестирования – 5000 </a:t>
            </a:r>
            <a:r>
              <a:rPr lang="en-US" sz="1150" dirty="0" smtClean="0">
                <a:latin typeface="Century Gothic" panose="020B0502020202020204" pitchFamily="34" charset="0"/>
              </a:rPr>
              <a:t>EUR.</a:t>
            </a:r>
            <a:endParaRPr lang="en-US" sz="115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056799" y="1033880"/>
            <a:ext cx="3700602" cy="1479500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Доходность *:</a:t>
            </a:r>
            <a:endParaRPr lang="ru-RU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Около </a:t>
            </a: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3% </a:t>
            </a: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годовых </a:t>
            </a:r>
          </a:p>
          <a:p>
            <a:pPr algn="ctr">
              <a:lnSpc>
                <a:spcPct val="150000"/>
              </a:lnSpc>
            </a:pPr>
            <a:endParaRPr lang="ru-RU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 </a:t>
            </a:r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Без учета комиссий и рыночной стоимости</a:t>
            </a:r>
            <a:endParaRPr lang="ru-RU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9810"/>
              </p:ext>
            </p:extLst>
          </p:nvPr>
        </p:nvGraphicFramePr>
        <p:xfrm>
          <a:off x="251520" y="5157193"/>
          <a:ext cx="8640961" cy="1238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1">
                  <a:extLst>
                    <a:ext uri="{9D8B030D-6E8A-4147-A177-3AD203B41FA5}">
                      <a16:colId xmlns:a16="http://schemas.microsoft.com/office/drawing/2014/main" val="3499588394"/>
                    </a:ext>
                  </a:extLst>
                </a:gridCol>
              </a:tblGrid>
              <a:tr h="3441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Основные риски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6825"/>
                  </a:ext>
                </a:extLst>
              </a:tr>
              <a:tr h="442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Рыночный риск 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– вероятность финансовых потерь в результате падения 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индексов на 51% </a:t>
                      </a: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и более. </a:t>
                      </a:r>
                      <a:endParaRPr lang="ru-RU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Риск потерь </a:t>
                      </a:r>
                      <a:r>
                        <a:rPr lang="ru-RU" sz="1200" b="0" dirty="0" smtClean="0"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sz="1200" b="0" baseline="0" dirty="0" smtClean="0">
                          <a:latin typeface="Century Gothic" panose="020B0502020202020204" pitchFamily="34" charset="0"/>
                        </a:rPr>
                        <a:t> случае досрочной продажи по стоимости ниже, чем стоимость покупки сертификата.</a:t>
                      </a:r>
                      <a:endParaRPr lang="ru-RU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41865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Риск банкротства эмитента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Raiffeisen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Centrobank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4081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7207"/>
            <a:ext cx="2176245" cy="14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4638" y="369870"/>
            <a:ext cx="6115553" cy="5388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 smtClean="0"/>
              <a:t>Raiffeisen Centrobank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entury Gothic" panose="020B0502020202020204" pitchFamily="34" charset="0"/>
              </a:rPr>
              <a:t>100% дочерняя компания </a:t>
            </a:r>
            <a:r>
              <a:rPr lang="en-US" sz="1400" b="1" dirty="0" smtClean="0">
                <a:latin typeface="Century Gothic" panose="020B0502020202020204" pitchFamily="34" charset="0"/>
              </a:rPr>
              <a:t>Raiffeisen Bank International</a:t>
            </a:r>
            <a:r>
              <a:rPr lang="ru-RU" sz="1400" b="1" dirty="0" smtClean="0">
                <a:latin typeface="Century Gothic" panose="020B0502020202020204" pitchFamily="34" charset="0"/>
              </a:rPr>
              <a:t> (</a:t>
            </a:r>
            <a:r>
              <a:rPr lang="en-US" sz="1400" b="1" dirty="0" smtClean="0">
                <a:latin typeface="Century Gothic" panose="020B0502020202020204" pitchFamily="34" charset="0"/>
              </a:rPr>
              <a:t>RBI</a:t>
            </a:r>
            <a:r>
              <a:rPr lang="ru-RU" sz="1400" b="1" dirty="0" smtClean="0">
                <a:latin typeface="Century Gothic" panose="020B0502020202020204" pitchFamily="34" charset="0"/>
              </a:rPr>
              <a:t>)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latin typeface="Century Gothic" panose="020B0502020202020204" pitchFamily="34" charset="0"/>
              </a:rPr>
              <a:t>Рейтинг </a:t>
            </a:r>
            <a:r>
              <a:rPr lang="en-US" sz="1400" b="1" u="sng" dirty="0" smtClean="0">
                <a:latin typeface="Century Gothic" panose="020B0502020202020204" pitchFamily="34" charset="0"/>
              </a:rPr>
              <a:t>RBI</a:t>
            </a:r>
            <a:r>
              <a:rPr lang="ru-RU" sz="1400" b="1" u="sng" dirty="0" smtClean="0"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Агентство </a:t>
            </a:r>
            <a:r>
              <a:rPr lang="en-US" sz="1400" b="1" dirty="0" smtClean="0">
                <a:latin typeface="Century Gothic" panose="020B0502020202020204" pitchFamily="34" charset="0"/>
              </a:rPr>
              <a:t>Moody’s </a:t>
            </a:r>
            <a:r>
              <a:rPr lang="ru-RU" sz="1400" b="1" dirty="0" smtClean="0">
                <a:latin typeface="Century Gothic" panose="020B0502020202020204" pitchFamily="34" charset="0"/>
              </a:rPr>
              <a:t>– долгосрочный: А3, прогноз «стабильный»</a:t>
            </a:r>
          </a:p>
          <a:p>
            <a:pPr lvl="1">
              <a:lnSpc>
                <a:spcPct val="15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Агентство </a:t>
            </a:r>
            <a:r>
              <a:rPr lang="en-US" sz="1400" b="1" dirty="0" smtClean="0">
                <a:latin typeface="Century Gothic" panose="020B0502020202020204" pitchFamily="34" charset="0"/>
              </a:rPr>
              <a:t>S&amp;P</a:t>
            </a:r>
            <a:r>
              <a:rPr lang="ru-RU" sz="1400" b="1" dirty="0" smtClean="0">
                <a:latin typeface="Century Gothic" panose="020B0502020202020204" pitchFamily="34" charset="0"/>
              </a:rPr>
              <a:t> - долгосрочный: ВВВ+, </a:t>
            </a:r>
            <a:r>
              <a:rPr lang="ru-RU" sz="1400" b="1" dirty="0">
                <a:latin typeface="Century Gothic" panose="020B0502020202020204" pitchFamily="34" charset="0"/>
              </a:rPr>
              <a:t>прогноз «стабильный</a:t>
            </a:r>
            <a:r>
              <a:rPr lang="ru-RU" sz="1400" b="1" dirty="0" smtClean="0">
                <a:latin typeface="Century Gothic" panose="020B0502020202020204" pitchFamily="34" charset="0"/>
              </a:rPr>
              <a:t>»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2380219" cy="647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5" y="3646721"/>
            <a:ext cx="7416824" cy="2532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1258887"/>
            <a:ext cx="2218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hlinkClick r:id="rId4"/>
              </a:rPr>
              <a:t>https://www.rcb.at/en</a:t>
            </a:r>
            <a:r>
              <a:rPr lang="en-US" sz="1400" b="1" dirty="0" smtClean="0">
                <a:latin typeface="Century Gothic" panose="020B0502020202020204" pitchFamily="34" charset="0"/>
                <a:hlinkClick r:id="rId4"/>
              </a:rPr>
              <a:t>/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00200" y="260648"/>
            <a:ext cx="5999410" cy="60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Особенности доверительного управления. Защита прав инвесторов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10544" y="3933056"/>
            <a:ext cx="8712968" cy="828359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Банкротство банка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 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В соответствии со статьёй 901 Гражданского кодекса РБ имущество, переданное в доверительное управление, обособляется от имущества доверительного управляющего. Т.о. в случае банкротства банка находящиеся в доверительном управлении активы клиентов (ценные бумаги и денежные средства) не включаются в состав имущества (активов) банка.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10544" y="2852936"/>
            <a:ext cx="8712968" cy="792088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Учёт имущества в доверительном управлении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226 Банковского кодекса РБ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Банк обязан обеспечить раздельный учет своих денежных средств и ценных бумаг, денежных средств и ценных бумаг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вверителя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, переданных в доверительное управление и полученных (приобретенных) при таком управлении, а также раздельный учет денежных средств и ценных бумаг разных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вверителей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.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51520" y="5085184"/>
            <a:ext cx="8712968" cy="1080120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Право собственности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229 Банковского кодекса РБ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право собственности на денежные средства и ценные бумаги в доверительном управлении остается за клиентом. Статья 901 Гражданского кодекса РБ определяет, 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обращение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взыскания по долгам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вверителя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 на имущество, переданное им в доверительное управление, не допускается, за исключением экономической несостоятельности (банкротства) этого лица.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ms Rmn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00200" y="1148964"/>
            <a:ext cx="8733656" cy="551844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Валютное законодательство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Отсутствуют ограничения по покупки-продажи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ценных бумаг.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00200" y="1988840"/>
            <a:ext cx="8712968" cy="606815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Налогообложение (ст.160-1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НК РБ)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+mn-cs"/>
            </a:endParaRPr>
          </a:p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Финансовый результат рассчитывается в валюте договора. Налог взимается только в момент вывода прибыли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. Банк является налоговым 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агентом.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1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орбан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35148</TotalTime>
  <Words>623</Words>
  <Application>Microsoft Office PowerPoint</Application>
  <PresentationFormat>Экран (4:3)</PresentationFormat>
  <Paragraphs>94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Times New Roman</vt:lpstr>
      <vt:lpstr>Tms Rmn</vt:lpstr>
      <vt:lpstr>Приорбанк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PortnovVI</dc:creator>
  <cp:lastModifiedBy>Ilya A. Linevich</cp:lastModifiedBy>
  <cp:revision>2033</cp:revision>
  <cp:lastPrinted>2018-06-13T08:19:05Z</cp:lastPrinted>
  <dcterms:created xsi:type="dcterms:W3CDTF">2014-02-25T08:45:41Z</dcterms:created>
  <dcterms:modified xsi:type="dcterms:W3CDTF">2019-11-21T09:48:00Z</dcterms:modified>
</cp:coreProperties>
</file>