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48" r:id="rId2"/>
    <p:sldId id="569" r:id="rId3"/>
    <p:sldId id="593" r:id="rId4"/>
    <p:sldId id="599" r:id="rId5"/>
    <p:sldId id="602" r:id="rId6"/>
    <p:sldId id="600" r:id="rId7"/>
    <p:sldId id="601" r:id="rId8"/>
    <p:sldId id="625" r:id="rId9"/>
    <p:sldId id="583" r:id="rId10"/>
    <p:sldId id="628" r:id="rId11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FF99"/>
    <a:srgbClr val="FFF500"/>
    <a:srgbClr val="CCCC00"/>
    <a:srgbClr val="FFCC00"/>
    <a:srgbClr val="CC6600"/>
    <a:srgbClr val="FF9933"/>
    <a:srgbClr val="1F4BFF"/>
    <a:srgbClr val="E8E8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721" autoAdjust="0"/>
  </p:normalViewPr>
  <p:slideViewPr>
    <p:cSldViewPr>
      <p:cViewPr varScale="1">
        <p:scale>
          <a:sx n="97" d="100"/>
          <a:sy n="97" d="100"/>
        </p:scale>
        <p:origin x="-20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39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240" y="1"/>
            <a:ext cx="2949786" cy="49839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8B1397C2-3C25-495F-877D-C94AF7ECDB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943"/>
            <a:ext cx="2949787" cy="49839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240" y="9440943"/>
            <a:ext cx="2949786" cy="49839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FC9DA0A-C5A7-41F9-8F6E-D53EC235A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25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9" y="1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FAD4D1-E7B6-4535-9B7E-33000E13AD50}" type="datetimeFigureOut">
              <a:rPr lang="ru-RU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8" tIns="45614" rIns="91228" bIns="4561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94"/>
            <a:ext cx="5444490" cy="4472703"/>
          </a:xfrm>
          <a:prstGeom prst="rect">
            <a:avLst/>
          </a:prstGeom>
        </p:spPr>
        <p:txBody>
          <a:bodyPr vert="horz" lIns="91228" tIns="45614" rIns="91228" bIns="456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40650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9" y="9440650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DA5CD9-C218-4230-A7CA-8A618736F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10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48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2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6C085-D29E-4455-9093-364457ED564D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57FD5-A456-4ECD-9DF8-4A312BBD3852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AAA9-65A9-4DF7-9D3C-6C98A1B82A11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0D0C54-214C-4DFC-B476-8987ED2CA115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DCE61-BE23-4945-B060-E5F1DF084610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9E82A4-FBC1-4948-8403-330135607A66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915D9-7F8D-4322-98FE-4D90567190C4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DDB32B-88B7-4F32-A441-5EED096E2A12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9DCEE-A0B0-4B9A-8699-221D6E1D567F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6DCCF-14EF-409C-ADE3-40D18762E6B2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188640"/>
            <a:ext cx="5976664" cy="792088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7504" y="6525344"/>
            <a:ext cx="8928992" cy="14401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084168" y="188640"/>
            <a:ext cx="2952328" cy="61200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7504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007696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139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CB45BD0-93A4-4677-8925-BCDACB29270E}" type="datetime1">
              <a:rPr lang="ru-RU" smtClean="0"/>
              <a:t>28.11.2019</a:t>
            </a:fld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84168" y="188640"/>
            <a:ext cx="187200" cy="612000"/>
          </a:xfrm>
          <a:prstGeom prst="rect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 userDrawn="1"/>
        </p:nvSpPr>
        <p:spPr>
          <a:xfrm rot="5400000">
            <a:off x="6084168" y="793528"/>
            <a:ext cx="187200" cy="187200"/>
          </a:xfrm>
          <a:prstGeom prst="rtTriangle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2" y="373314"/>
            <a:ext cx="2326459" cy="268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b.at/en/produkt/certificate/?ID_NOTATION=224349996&amp;ISIN=AT0000A229J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xx.com/index-details?symbol=SDGGV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cb.at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4358" y="908720"/>
            <a:ext cx="8789169" cy="5380996"/>
            <a:chOff x="175319" y="908720"/>
            <a:chExt cx="8789169" cy="5380996"/>
          </a:xfrm>
        </p:grpSpPr>
        <p:sp>
          <p:nvSpPr>
            <p:cNvPr id="5" name="TextBox 4"/>
            <p:cNvSpPr txBox="1"/>
            <p:nvPr/>
          </p:nvSpPr>
          <p:spPr>
            <a:xfrm>
              <a:off x="272482" y="5366386"/>
              <a:ext cx="8580306" cy="923330"/>
            </a:xfrm>
            <a:prstGeom prst="rect">
              <a:avLst/>
            </a:prstGeom>
            <a:solidFill>
              <a:srgbClr val="FFFF00">
                <a:alpha val="68000"/>
              </a:srgbClr>
            </a:solidFill>
          </p:spPr>
          <p:txBody>
            <a:bodyPr wrap="square" lIns="108000" tIns="0" rIns="108000" bIns="0" rtlCol="0" anchor="ctr" anchorCtr="0">
              <a:spAutoFit/>
            </a:bodyPr>
            <a:lstStyle/>
            <a:p>
              <a:endParaRPr lang="en-US" sz="2000" b="1" dirty="0">
                <a:latin typeface="Century Gothic" panose="020B0502020202020204" pitchFamily="34" charset="0"/>
              </a:endParaRPr>
            </a:p>
            <a:p>
              <a:r>
                <a:rPr lang="ru-RU" sz="2000" b="1" dirty="0" smtClean="0">
                  <a:latin typeface="Century Gothic" panose="020B0502020202020204" pitchFamily="34" charset="0"/>
                </a:rPr>
                <a:t>Гарантийные сертификаты</a:t>
              </a:r>
            </a:p>
            <a:p>
              <a:pPr algn="ctr"/>
              <a:endParaRPr lang="ru-RU" sz="2000" b="1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160" y="5454229"/>
              <a:ext cx="2826225" cy="76826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473" y="1593200"/>
              <a:ext cx="8764015" cy="341997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19" y="908720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1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00200" y="260648"/>
            <a:ext cx="5999410" cy="60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itchFamily="18" charset="0"/>
              </a:rPr>
              <a:t>Особенности доверительного управления. Защита прав инвесторов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10544" y="3933056"/>
            <a:ext cx="8712968" cy="828359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Банкротство банка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 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В соответствии со статьёй 901 Гражданского кодекса РБ имущество, переданное в доверительное управление, обособляется от имущества доверительного управляющего. Т.о. в случае банкротства банка находящиеся в доверительном управлении активы клиентов (ценные бумаги и денежные средства) не включаются в состав имущества (активов) банка.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10544" y="2852936"/>
            <a:ext cx="8712968" cy="792088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Учёт имущества в доверительном управлении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 соответствии со статьёй 226 Банковского кодекса РБ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Банк обязан обеспечить раздельный учет своих денежных средств и ценных бумаг, денежных средств и ценных бумаг вверителя, переданных в доверительное управление и полученных (приобретенных) при таком управлении, а также раздельный учет денежных средств и ценных бумаг разных вверителей.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51520" y="5085184"/>
            <a:ext cx="8712968" cy="1080120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Право собственности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 соответствии со статьёй 229 Банковского кодекса РБ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право собственности на денежные средства и ценные бумаги в доверительном управлении остается за клиентом. Статья 901 Гражданского кодекса РБ определяет, 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обращение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взыскания по долгам вверителя на имущество, переданное им в доверительное управление, не допускается, за исключением экономической несостоятельности (банкротства) этого лица.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ms Rmn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00200" y="1148964"/>
            <a:ext cx="8733656" cy="551844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Валютное законодательство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Отсутствуют ограничения по покупки-продажи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ценных бумаг.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00200" y="1988840"/>
            <a:ext cx="8712968" cy="606815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Налогообложение (ст.160-1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НК РБ)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+mn-cs"/>
            </a:endParaRPr>
          </a:p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Финансовый результат рассчитывается в валюте договора. Налог взимается только в момент вывода прибыли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ms Rmn"/>
              </a:rPr>
              <a:t>. Банк является налоговым 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ms Rmn"/>
              </a:rPr>
              <a:t>агентом.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3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7284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Гарантийные сертификаты - баланс риска и доходности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723538" cy="1370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367" y="1002794"/>
            <a:ext cx="2279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Индексы акций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Высокий доход и риск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671" y="931965"/>
            <a:ext cx="2431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Облигации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фиксированный доход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7843" y="966852"/>
            <a:ext cx="2431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Сертификаты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Защитный механизм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87624" y="3033761"/>
            <a:ext cx="6787183" cy="3491583"/>
            <a:chOff x="1212878" y="2996952"/>
            <a:chExt cx="6787183" cy="349158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212878" y="2996952"/>
              <a:ext cx="6787183" cy="3491583"/>
              <a:chOff x="1212878" y="3012698"/>
              <a:chExt cx="6787183" cy="3491583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212878" y="3012698"/>
                <a:ext cx="6787183" cy="3491583"/>
                <a:chOff x="1212879" y="3033761"/>
                <a:chExt cx="6787183" cy="3491583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1212879" y="3033761"/>
                  <a:ext cx="6787183" cy="3491583"/>
                  <a:chOff x="1284584" y="2879163"/>
                  <a:chExt cx="6787183" cy="3491583"/>
                </a:xfrm>
              </p:grpSpPr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1284584" y="2879163"/>
                    <a:ext cx="6787183" cy="3491583"/>
                    <a:chOff x="442371" y="4274130"/>
                    <a:chExt cx="6787183" cy="3491583"/>
                  </a:xfrm>
                </p:grpSpPr>
                <p:pic>
                  <p:nvPicPr>
                    <p:cNvPr id="20" name="Рисунок 19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42371" y="4274130"/>
                      <a:ext cx="6787183" cy="349158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1199874" y="4794073"/>
                      <a:ext cx="2952559" cy="5847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 smtClean="0">
                          <a:ln w="0" cap="sq">
                            <a:solidFill>
                              <a:schemeClr val="accent1"/>
                            </a:solidFill>
                          </a:ln>
                          <a:latin typeface="Century Gothic" panose="020B0502020202020204" pitchFamily="34" charset="0"/>
                        </a:rPr>
                        <a:t>Компонент роста – опцион на индекс акций</a:t>
                      </a:r>
                      <a:endParaRPr lang="ru-RU" sz="1600" b="1" dirty="0">
                        <a:ln w="0" cap="sq">
                          <a:solidFill>
                            <a:schemeClr val="accent1"/>
                          </a:solidFill>
                        </a:ln>
                        <a:latin typeface="Century Gothic" panose="020B0502020202020204" pitchFamily="34" charset="0"/>
                      </a:endParaRPr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915513" y="4633843"/>
                    <a:ext cx="3407863" cy="5847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600" b="1" dirty="0" smtClean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rPr>
                      <a:t>Компонент защиты капитала - облигации</a:t>
                    </a:r>
                    <a:endParaRPr lang="ru-RU" sz="16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23" name="Стрелка вниз 22"/>
                <p:cNvSpPr/>
                <p:nvPr/>
              </p:nvSpPr>
              <p:spPr>
                <a:xfrm>
                  <a:off x="4229335" y="3033761"/>
                  <a:ext cx="405457" cy="52711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1241200" y="3783375"/>
                <a:ext cx="6733608" cy="2208002"/>
                <a:chOff x="1241200" y="3798183"/>
                <a:chExt cx="6733608" cy="2208002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1241200" y="4304129"/>
                  <a:ext cx="738512" cy="261610"/>
                </a:xfrm>
                <a:prstGeom prst="rect">
                  <a:avLst/>
                </a:prstGeom>
                <a:solidFill>
                  <a:srgbClr val="FFE10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 smtClean="0"/>
                    <a:t>Опцион</a:t>
                  </a:r>
                  <a:endParaRPr lang="ru-RU" sz="11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236296" y="3798183"/>
                  <a:ext cx="738512" cy="261610"/>
                </a:xfrm>
                <a:prstGeom prst="rect">
                  <a:avLst/>
                </a:prstGeom>
                <a:solidFill>
                  <a:srgbClr val="FFE10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 smtClean="0"/>
                    <a:t>Опцион</a:t>
                  </a:r>
                  <a:endParaRPr lang="ru-RU" sz="11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331640" y="4782185"/>
                  <a:ext cx="540000" cy="12240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Облигации</a:t>
                  </a:r>
                  <a:endParaRPr lang="ru-RU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7308304" y="4653136"/>
              <a:ext cx="540000" cy="1224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Облигации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6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2669" y="2194584"/>
            <a:ext cx="3519251" cy="2242528"/>
            <a:chOff x="251520" y="1258480"/>
            <a:chExt cx="3519251" cy="2242528"/>
          </a:xfrm>
        </p:grpSpPr>
        <p:sp>
          <p:nvSpPr>
            <p:cNvPr id="13" name="TextBox 12"/>
            <p:cNvSpPr txBox="1"/>
            <p:nvPr/>
          </p:nvSpPr>
          <p:spPr>
            <a:xfrm>
              <a:off x="973418" y="3085528"/>
              <a:ext cx="2753074" cy="200055"/>
            </a:xfrm>
            <a:prstGeom prst="rect">
              <a:avLst/>
            </a:prstGeom>
            <a:solidFill>
              <a:srgbClr val="FFFF00">
                <a:alpha val="68000"/>
              </a:srgbClr>
            </a:solidFill>
          </p:spPr>
          <p:txBody>
            <a:bodyPr wrap="square" lIns="108000" tIns="0" rIns="108000" bIns="0" rtlCol="0" anchor="ctr" anchorCtr="0">
              <a:spAutoFit/>
            </a:bodyPr>
            <a:lstStyle/>
            <a:p>
              <a:r>
                <a:rPr lang="ru-RU" sz="1300" b="1" dirty="0" smtClean="0">
                  <a:latin typeface="Century Gothic" panose="020B0502020202020204" pitchFamily="34" charset="0"/>
                </a:rPr>
                <a:t>Гарантийные сертификаты  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638" y="1258480"/>
              <a:ext cx="3474133" cy="173847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82593"/>
              <a:ext cx="721898" cy="718415"/>
            </a:xfrm>
            <a:prstGeom prst="rect">
              <a:avLst/>
            </a:prstGeom>
          </p:spPr>
        </p:pic>
      </p:grp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8904"/>
              </p:ext>
            </p:extLst>
          </p:nvPr>
        </p:nvGraphicFramePr>
        <p:xfrm>
          <a:off x="251519" y="4679017"/>
          <a:ext cx="8640961" cy="177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1">
                  <a:extLst>
                    <a:ext uri="{9D8B030D-6E8A-4147-A177-3AD203B41FA5}">
                      <a16:colId xmlns:a16="http://schemas.microsoft.com/office/drawing/2014/main" xmlns="" val="3499588394"/>
                    </a:ext>
                  </a:extLst>
                </a:gridCol>
              </a:tblGrid>
              <a:tr h="2117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Основные риски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226825"/>
                  </a:ext>
                </a:extLst>
              </a:tr>
              <a:tr h="352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Рыночный риск – вероятность финансовых потерь в результате досрочной продажи на рынке.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Защита капитала применяется только в конце срока обращения сертификата.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Риск банкротства эмитента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Raiffeisen Centrobank</a:t>
                      </a:r>
                      <a:endParaRPr lang="ru-RU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341865"/>
                  </a:ext>
                </a:extLst>
              </a:tr>
              <a:tr h="4941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Способы снижения риска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: держать до погашения, диверсификация инвестиций 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00848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96752"/>
            <a:ext cx="6804507" cy="62038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181221" y="2420888"/>
            <a:ext cx="4782695" cy="1541958"/>
            <a:chOff x="4181221" y="1844824"/>
            <a:chExt cx="4782695" cy="154195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221" y="1844824"/>
              <a:ext cx="462787" cy="38983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644581" y="1901731"/>
              <a:ext cx="431933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Century Gothic" panose="020B0502020202020204" pitchFamily="34" charset="0"/>
                </a:rPr>
                <a:t>100% защита </a:t>
              </a:r>
              <a:r>
                <a:rPr lang="ru-RU" sz="1400" b="1" dirty="0">
                  <a:latin typeface="Century Gothic" panose="020B0502020202020204" pitchFamily="34" charset="0"/>
                </a:rPr>
                <a:t>инвестированного капитала </a:t>
              </a:r>
            </a:p>
            <a:p>
              <a:endParaRPr lang="ru-RU" sz="1400" b="1" dirty="0" smtClean="0">
                <a:latin typeface="Century Gothic" panose="020B0502020202020204" pitchFamily="34" charset="0"/>
              </a:endParaRPr>
            </a:p>
            <a:p>
              <a:r>
                <a:rPr lang="ru-RU" sz="1400" b="1" dirty="0" smtClean="0">
                  <a:latin typeface="Century Gothic" panose="020B0502020202020204" pitchFamily="34" charset="0"/>
                </a:rPr>
                <a:t>Возможность получить дополнительную доходность за </a:t>
              </a:r>
              <a:r>
                <a:rPr lang="ru-RU" sz="1400" b="1" dirty="0">
                  <a:latin typeface="Century Gothic" panose="020B0502020202020204" pitchFamily="34" charset="0"/>
                </a:rPr>
                <a:t>счет роста индексов акций</a:t>
              </a:r>
            </a:p>
            <a:p>
              <a:endParaRPr lang="ru-RU" sz="1400" b="1" dirty="0" smtClean="0">
                <a:latin typeface="Century Gothic" panose="020B0502020202020204" pitchFamily="34" charset="0"/>
              </a:endParaRPr>
            </a:p>
            <a:p>
              <a:r>
                <a:rPr lang="ru-RU" sz="1400" b="1" dirty="0" smtClean="0">
                  <a:latin typeface="Century Gothic" panose="020B0502020202020204" pitchFamily="34" charset="0"/>
                </a:rPr>
                <a:t>Возможность </a:t>
              </a:r>
              <a:r>
                <a:rPr lang="ru-RU" sz="1400" b="1" dirty="0">
                  <a:latin typeface="Century Gothic" panose="020B0502020202020204" pitchFamily="34" charset="0"/>
                </a:rPr>
                <a:t>досрочного </a:t>
              </a:r>
              <a:r>
                <a:rPr lang="ru-RU" sz="1400" b="1" dirty="0" smtClean="0">
                  <a:latin typeface="Century Gothic" panose="020B0502020202020204" pitchFamily="34" charset="0"/>
                </a:rPr>
                <a:t>погашения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221" y="2348880"/>
              <a:ext cx="462787" cy="38983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996952"/>
              <a:ext cx="462787" cy="389830"/>
            </a:xfrm>
            <a:prstGeom prst="rect">
              <a:avLst/>
            </a:prstGeom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345429"/>
            <a:ext cx="5688632" cy="5632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defRPr sz="1700" b="1"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1800" b="0" dirty="0" smtClean="0"/>
              <a:t>Гарантийные сертификаты</a:t>
            </a:r>
            <a:endParaRPr lang="en-US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28922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6959" y="3184599"/>
            <a:ext cx="853433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100% защита капитала + </a:t>
            </a:r>
            <a:r>
              <a:rPr lang="en-US" sz="1300" dirty="0" smtClean="0">
                <a:latin typeface="Century Gothic" panose="020B0502020202020204" pitchFamily="34" charset="0"/>
              </a:rPr>
              <a:t>10</a:t>
            </a:r>
            <a:r>
              <a:rPr lang="ru-RU" sz="1300" dirty="0" smtClean="0">
                <a:latin typeface="Century Gothic" panose="020B0502020202020204" pitchFamily="34" charset="0"/>
              </a:rPr>
              <a:t>% бонус в </a:t>
            </a:r>
            <a:r>
              <a:rPr lang="ru-RU" sz="1300" dirty="0">
                <a:latin typeface="Century Gothic" panose="020B0502020202020204" pitchFamily="34" charset="0"/>
              </a:rPr>
              <a:t>конце срока обращения сертификата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Базовый финансовый актив – индекс акций </a:t>
            </a:r>
            <a:r>
              <a:rPr lang="en-US" sz="1300" b="1" dirty="0">
                <a:latin typeface="Century Gothic" panose="020B0502020202020204" pitchFamily="34" charset="0"/>
              </a:rPr>
              <a:t>STOXX Global Select Dividend 100</a:t>
            </a:r>
            <a:endParaRPr lang="ru-RU" sz="1300" b="1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Возможность заработать максимальную доходность </a:t>
            </a:r>
            <a:r>
              <a:rPr lang="en-US" sz="1300" dirty="0" smtClean="0">
                <a:latin typeface="Century Gothic" panose="020B0502020202020204" pitchFamily="34" charset="0"/>
              </a:rPr>
              <a:t>30</a:t>
            </a:r>
            <a:r>
              <a:rPr lang="ru-RU" sz="1300" dirty="0" smtClean="0">
                <a:latin typeface="Century Gothic" panose="020B0502020202020204" pitchFamily="34" charset="0"/>
              </a:rPr>
              <a:t>% к номинальность стоимости сертификата, </a:t>
            </a:r>
            <a:r>
              <a:rPr lang="ru-RU" sz="1300" dirty="0">
                <a:latin typeface="Century Gothic" panose="020B0502020202020204" pitchFamily="34" charset="0"/>
              </a:rPr>
              <a:t>если индекс вырос не менее, чем на 10</a:t>
            </a:r>
            <a:r>
              <a:rPr lang="ru-RU" sz="1300" dirty="0" smtClean="0">
                <a:latin typeface="Century Gothic" panose="020B0502020202020204" pitchFamily="34" charset="0"/>
              </a:rPr>
              <a:t>% от его первоначальной цены. Первоначальная цена индекса </a:t>
            </a:r>
            <a:r>
              <a:rPr lang="ru-RU" sz="1300" dirty="0">
                <a:latin typeface="Century Gothic" panose="020B0502020202020204" pitchFamily="34" charset="0"/>
              </a:rPr>
              <a:t>на 24.08.20</a:t>
            </a:r>
            <a:r>
              <a:rPr lang="en-US" sz="1300" dirty="0">
                <a:latin typeface="Century Gothic" panose="020B0502020202020204" pitchFamily="34" charset="0"/>
              </a:rPr>
              <a:t>1</a:t>
            </a:r>
            <a:r>
              <a:rPr lang="ru-RU" sz="1300" dirty="0">
                <a:latin typeface="Century Gothic" panose="020B0502020202020204" pitchFamily="34" charset="0"/>
              </a:rPr>
              <a:t>8 – </a:t>
            </a:r>
            <a:r>
              <a:rPr lang="en-US" sz="1300" dirty="0">
                <a:latin typeface="Century Gothic" panose="020B0502020202020204" pitchFamily="34" charset="0"/>
              </a:rPr>
              <a:t>EUR </a:t>
            </a:r>
            <a:r>
              <a:rPr lang="ru-RU" sz="1300" dirty="0">
                <a:latin typeface="Century Gothic" panose="020B0502020202020204" pitchFamily="34" charset="0"/>
              </a:rPr>
              <a:t>2,709.70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Срок </a:t>
            </a:r>
            <a:r>
              <a:rPr lang="ru-RU" sz="1300" dirty="0" smtClean="0">
                <a:latin typeface="Century Gothic" panose="020B0502020202020204" pitchFamily="34" charset="0"/>
              </a:rPr>
              <a:t>до погашения </a:t>
            </a:r>
            <a:r>
              <a:rPr lang="ru-RU" sz="1300" dirty="0">
                <a:latin typeface="Century Gothic" panose="020B0502020202020204" pitchFamily="34" charset="0"/>
              </a:rPr>
              <a:t>– </a:t>
            </a:r>
            <a:r>
              <a:rPr lang="ru-RU" sz="1300" dirty="0" smtClean="0">
                <a:latin typeface="Century Gothic" panose="020B0502020202020204" pitchFamily="34" charset="0"/>
              </a:rPr>
              <a:t>4 года</a:t>
            </a:r>
            <a:r>
              <a:rPr lang="ru-RU" sz="1300" dirty="0">
                <a:latin typeface="Century Gothic" panose="020B0502020202020204" pitchFamily="34" charset="0"/>
              </a:rPr>
              <a:t>.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ru-RU" sz="1300" dirty="0">
                <a:latin typeface="Century Gothic" panose="020B0502020202020204" pitchFamily="34" charset="0"/>
              </a:rPr>
              <a:t>Окончательная дата оценки </a:t>
            </a:r>
            <a:r>
              <a:rPr lang="ru-RU" sz="1300" dirty="0" smtClean="0">
                <a:latin typeface="Century Gothic" panose="020B0502020202020204" pitchFamily="34" charset="0"/>
              </a:rPr>
              <a:t>24 августа 2023 </a:t>
            </a:r>
            <a:r>
              <a:rPr lang="ru-RU" sz="1300" dirty="0">
                <a:latin typeface="Century Gothic" panose="020B0502020202020204" pitchFamily="34" charset="0"/>
              </a:rPr>
              <a:t>года.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Номинальная </a:t>
            </a:r>
            <a:r>
              <a:rPr lang="ru-RU" sz="1300" dirty="0">
                <a:latin typeface="Century Gothic" panose="020B0502020202020204" pitchFamily="34" charset="0"/>
              </a:rPr>
              <a:t>стоимость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ru-RU" sz="1300" dirty="0">
                <a:latin typeface="Century Gothic" panose="020B0502020202020204" pitchFamily="34" charset="0"/>
              </a:rPr>
              <a:t>сертификата -1 000 </a:t>
            </a:r>
            <a:r>
              <a:rPr lang="en-US" sz="1300" dirty="0">
                <a:latin typeface="Century Gothic" panose="020B0502020202020204" pitchFamily="34" charset="0"/>
              </a:rPr>
              <a:t>USD</a:t>
            </a:r>
            <a:r>
              <a:rPr lang="ru-RU" sz="1300" dirty="0">
                <a:latin typeface="Century Gothic" panose="020B0502020202020204" pitchFamily="34" charset="0"/>
              </a:rPr>
              <a:t>. Цена выпуска – 100</a:t>
            </a:r>
            <a:r>
              <a:rPr lang="ru-RU" sz="1300" dirty="0" smtClean="0">
                <a:latin typeface="Century Gothic" panose="020B0502020202020204" pitchFamily="34" charset="0"/>
              </a:rPr>
              <a:t>%.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Минимальная сумма для инвестирования – 5000 </a:t>
            </a:r>
            <a:r>
              <a:rPr lang="en-US" sz="1300" dirty="0" smtClean="0">
                <a:latin typeface="Century Gothic" panose="020B0502020202020204" pitchFamily="34" charset="0"/>
              </a:rPr>
              <a:t>USD</a:t>
            </a:r>
          </a:p>
          <a:p>
            <a:pPr algn="just">
              <a:lnSpc>
                <a:spcPct val="150000"/>
              </a:lnSpc>
            </a:pPr>
            <a:endParaRPr lang="ru-RU" sz="13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64" y="260648"/>
            <a:ext cx="579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Сертификат с защитой капитала - 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Global </a:t>
            </a:r>
            <a:r>
              <a:rPr lang="en-US" b="1" dirty="0">
                <a:latin typeface="Century Gothic" panose="020B0502020202020204" pitchFamily="34" charset="0"/>
              </a:rPr>
              <a:t>Bond 110%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3928" y="1110869"/>
            <a:ext cx="4248472" cy="1886083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Ожидаемая доходность </a:t>
            </a:r>
            <a:r>
              <a:rPr lang="ru-RU" sz="12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конце срока обращения сертификата</a:t>
            </a:r>
            <a:r>
              <a:rPr lang="en-US" sz="12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*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Максимальная – 4,36% годовых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Минимальная – 0,6% годовых</a:t>
            </a:r>
          </a:p>
          <a:p>
            <a:pPr algn="just">
              <a:lnSpc>
                <a:spcPct val="150000"/>
              </a:lnSpc>
            </a:pPr>
            <a:endParaRPr lang="ru-RU" sz="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 Доходность изменяется. Данные на 03.10.2019 с учетом расходов</a:t>
            </a:r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757" y="5805264"/>
            <a:ext cx="8683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hlinkClick r:id="rId3"/>
              </a:rPr>
              <a:t>https://www.rcb.at/en/produkt/certificate/?</a:t>
            </a:r>
            <a:r>
              <a:rPr lang="en-US" sz="1200" dirty="0" smtClean="0">
                <a:latin typeface="Century Gothic" panose="020B0502020202020204" pitchFamily="34" charset="0"/>
                <a:hlinkClick r:id="rId3"/>
              </a:rPr>
              <a:t>ID_NOTATION=224349996&amp;ISIN=AT0000A229J8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154529"/>
            <a:ext cx="2160240" cy="18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2" y="2132856"/>
            <a:ext cx="8013224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463" y="1124744"/>
            <a:ext cx="8293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400" b="1" dirty="0" smtClean="0">
                <a:latin typeface="Century Gothic" panose="020B0502020202020204" pitchFamily="34" charset="0"/>
              </a:rPr>
              <a:t>Индекс включает акции 100 компаний из США (40%), Европы (30%) и Азии (30%) с высокими дивидендными выплатами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38" y="265400"/>
            <a:ext cx="6115553" cy="64332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1800" dirty="0" smtClean="0"/>
              <a:t>Описание индекса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r>
              <a:rPr lang="en-US" sz="1800" b="1" dirty="0" smtClean="0"/>
              <a:t>STOXX </a:t>
            </a:r>
            <a:r>
              <a:rPr lang="en-US" sz="1800" b="1" dirty="0"/>
              <a:t>Global Select Dividend </a:t>
            </a:r>
            <a:r>
              <a:rPr lang="en-US" sz="1800" b="1" dirty="0" smtClean="0"/>
              <a:t>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084004"/>
            <a:ext cx="6156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400" dirty="0" smtClean="0">
                <a:latin typeface="Century Gothic" panose="020B0502020202020204" pitchFamily="34" charset="0"/>
                <a:hlinkClick r:id="rId3"/>
              </a:rPr>
              <a:t>www.stoxx.com/index-details?symbol=SDGGV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140968"/>
            <a:ext cx="8545900" cy="2588771"/>
            <a:chOff x="251520" y="2996952"/>
            <a:chExt cx="8545900" cy="258877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2996952"/>
              <a:ext cx="8545900" cy="258877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5536" y="3212976"/>
              <a:ext cx="165618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Century Gothic" panose="020B0502020202020204" pitchFamily="34" charset="0"/>
                </a:rPr>
                <a:t>Погашение сертификата </a:t>
              </a:r>
              <a:endParaRPr lang="ru-RU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16016" y="3212975"/>
              <a:ext cx="165618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Century Gothic" panose="020B0502020202020204" pitchFamily="34" charset="0"/>
                </a:rPr>
                <a:t>Погашение сертификата </a:t>
              </a:r>
              <a:endParaRPr lang="ru-RU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99792" y="4695527"/>
              <a:ext cx="16561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Century Gothic" panose="020B0502020202020204" pitchFamily="34" charset="0"/>
                </a:rPr>
                <a:t>Динамика индекса</a:t>
              </a:r>
              <a:endParaRPr lang="ru-RU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92644" y="4653136"/>
              <a:ext cx="16561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Century Gothic" panose="020B0502020202020204" pitchFamily="34" charset="0"/>
                </a:rPr>
                <a:t>Динамика индекса</a:t>
              </a:r>
              <a:endParaRPr lang="ru-RU" sz="1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74572" y="1052736"/>
          <a:ext cx="85459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950">
                  <a:extLst>
                    <a:ext uri="{9D8B030D-6E8A-4147-A177-3AD203B41FA5}">
                      <a16:colId xmlns:a16="http://schemas.microsoft.com/office/drawing/2014/main" xmlns="" val="840425877"/>
                    </a:ext>
                  </a:extLst>
                </a:gridCol>
                <a:gridCol w="4272950">
                  <a:extLst>
                    <a:ext uri="{9D8B030D-6E8A-4147-A177-3AD203B41FA5}">
                      <a16:colId xmlns:a16="http://schemas.microsoft.com/office/drawing/2014/main" xmlns="" val="1647318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Сценарий 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Сценарий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435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 индекса </a:t>
                      </a:r>
                      <a:r>
                        <a:rPr lang="ru-RU" b="1" u="sng" dirty="0" smtClean="0"/>
                        <a:t>минимум на 10% выше</a:t>
                      </a:r>
                      <a:r>
                        <a:rPr lang="ru-RU" dirty="0" smtClean="0"/>
                        <a:t> начальной стоимости (=2.709,7) на конец срока</a:t>
                      </a:r>
                      <a:r>
                        <a:rPr lang="ru-RU" baseline="0" dirty="0" smtClean="0"/>
                        <a:t> обращения сертификата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Значение индекса </a:t>
                      </a:r>
                      <a:r>
                        <a:rPr lang="ru-RU" b="1" u="sng" dirty="0" smtClean="0"/>
                        <a:t>меньше 10% </a:t>
                      </a:r>
                      <a:r>
                        <a:rPr lang="ru-RU" dirty="0" smtClean="0"/>
                        <a:t>первоначальной стоимости (=2.709,7) на конец срока</a:t>
                      </a:r>
                      <a:r>
                        <a:rPr lang="ru-RU" baseline="0" dirty="0" smtClean="0"/>
                        <a:t> обращения сертификата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448220"/>
                  </a:ext>
                </a:extLst>
              </a:tr>
            </a:tbl>
          </a:graphicData>
        </a:graphic>
      </p:graphicFrame>
      <p:sp>
        <p:nvSpPr>
          <p:cNvPr id="11" name="Овальная выноска 10"/>
          <p:cNvSpPr/>
          <p:nvPr/>
        </p:nvSpPr>
        <p:spPr>
          <a:xfrm>
            <a:off x="2387282" y="3243403"/>
            <a:ext cx="877048" cy="728790"/>
          </a:xfrm>
          <a:prstGeom prst="wedgeEllipseCallout">
            <a:avLst>
              <a:gd name="adj1" fmla="val -77835"/>
              <a:gd name="adj2" fmla="val 6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+30%</a:t>
            </a:r>
            <a:endParaRPr lang="ru-RU" sz="1400" b="1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4883084" y="4149080"/>
            <a:ext cx="877048" cy="728790"/>
          </a:xfrm>
          <a:prstGeom prst="wedgeEllipseCallout">
            <a:avLst>
              <a:gd name="adj1" fmla="val 68354"/>
              <a:gd name="adj2" fmla="val 43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+10%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9064" y="436602"/>
            <a:ext cx="579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Варианты доходности 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55576" y="2124354"/>
          <a:ext cx="7617727" cy="418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454">
                  <a:extLst>
                    <a:ext uri="{9D8B030D-6E8A-4147-A177-3AD203B41FA5}">
                      <a16:colId xmlns:a16="http://schemas.microsoft.com/office/drawing/2014/main" xmlns="" val="3403091226"/>
                    </a:ext>
                  </a:extLst>
                </a:gridCol>
                <a:gridCol w="3362652">
                  <a:extLst>
                    <a:ext uri="{9D8B030D-6E8A-4147-A177-3AD203B41FA5}">
                      <a16:colId xmlns:a16="http://schemas.microsoft.com/office/drawing/2014/main" xmlns="" val="701251965"/>
                    </a:ext>
                  </a:extLst>
                </a:gridCol>
                <a:gridCol w="2629621">
                  <a:extLst>
                    <a:ext uri="{9D8B030D-6E8A-4147-A177-3AD203B41FA5}">
                      <a16:colId xmlns:a16="http://schemas.microsoft.com/office/drawing/2014/main" xmlns="" val="2493139177"/>
                    </a:ext>
                  </a:extLst>
                </a:gridCol>
              </a:tblGrid>
              <a:tr h="82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Доходность индекса</a:t>
                      </a:r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entury Gothic" panose="020B0502020202020204" pitchFamily="34" charset="0"/>
                        </a:rPr>
                        <a:t>STOXX Global Select Dividend 100</a:t>
                      </a:r>
                      <a:endParaRPr lang="ru-RU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Порядок расчета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Сумма погашения сертификата</a:t>
                      </a:r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Century Gothic" panose="020B0502020202020204" pitchFamily="34" charset="0"/>
                        </a:rPr>
                        <a:t> конце срока – номинал 1 000 </a:t>
                      </a:r>
                      <a:r>
                        <a:rPr lang="en-US" sz="1400" baseline="0" dirty="0" smtClean="0">
                          <a:latin typeface="Century Gothic" panose="020B0502020202020204" pitchFamily="34" charset="0"/>
                        </a:rPr>
                        <a:t>USD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941988"/>
                  </a:ext>
                </a:extLst>
              </a:tr>
              <a:tr h="469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+40%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Номинальная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стоимость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+30%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300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USD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(=1 000 *1.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520849"/>
                  </a:ext>
                </a:extLst>
              </a:tr>
              <a:tr h="469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+20%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Номинальная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стоимость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+30%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1 3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00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USD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(=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000 *1.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459198"/>
                  </a:ext>
                </a:extLst>
              </a:tr>
              <a:tr h="469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+10%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Номинальная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стоимость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+30%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00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USD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(=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000 *1.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97925"/>
                  </a:ext>
                </a:extLst>
              </a:tr>
              <a:tr h="469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110%  номинальной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стоимости 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1 100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USD (=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000*1.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286196"/>
                  </a:ext>
                </a:extLst>
              </a:tr>
              <a:tr h="469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-10%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110%  номинальной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стоимости 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1 100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USD (=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000*1.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648359"/>
                  </a:ext>
                </a:extLst>
              </a:tr>
              <a:tr h="469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-20%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110%  номинальной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стоимости 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1 100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USD (=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000*1.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01928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7920880" cy="1065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064" y="436602"/>
            <a:ext cx="579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Пример расчета дохода 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5534" y="1483191"/>
            <a:ext cx="6624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100</a:t>
            </a:r>
            <a:r>
              <a:rPr lang="ru-RU" sz="1400" dirty="0"/>
              <a:t>% защита капитала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Базовый </a:t>
            </a:r>
            <a:r>
              <a:rPr lang="ru-RU" sz="1400" dirty="0"/>
              <a:t>финансовый актив – </a:t>
            </a:r>
            <a:r>
              <a:rPr lang="ru-RU" sz="1400" dirty="0" smtClean="0"/>
              <a:t>золото.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Участие </a:t>
            </a:r>
            <a:r>
              <a:rPr lang="ru-RU" sz="1400" dirty="0"/>
              <a:t>в росте цены золота </a:t>
            </a:r>
            <a:r>
              <a:rPr lang="en-US" sz="1400" b="1" dirty="0"/>
              <a:t>LBMA Gold Afternoon Fixing Price</a:t>
            </a:r>
            <a:r>
              <a:rPr lang="ru-RU" sz="1400" b="1" dirty="0"/>
              <a:t>   (03:00 </a:t>
            </a:r>
            <a:r>
              <a:rPr lang="en-US" sz="1400" b="1" dirty="0"/>
              <a:t>PM London BST</a:t>
            </a:r>
            <a:r>
              <a:rPr lang="ru-RU" sz="1400" b="1" dirty="0"/>
              <a:t>) </a:t>
            </a:r>
            <a:r>
              <a:rPr lang="ru-RU" sz="1400" dirty="0"/>
              <a:t>– в соотношении 1:1 до максимальной величины доходности 25% на дату окончательной оценки сертификата.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Первоначальная </a:t>
            </a:r>
            <a:r>
              <a:rPr lang="ru-RU" sz="1400" dirty="0"/>
              <a:t>цена золота определяется на </a:t>
            </a:r>
            <a:r>
              <a:rPr lang="en-US" sz="1400" dirty="0" smtClean="0"/>
              <a:t>20</a:t>
            </a:r>
            <a:r>
              <a:rPr lang="ru-RU" sz="1400" dirty="0" smtClean="0"/>
              <a:t>.1</a:t>
            </a:r>
            <a:r>
              <a:rPr lang="en-US" sz="1400" dirty="0" smtClean="0"/>
              <a:t>2</a:t>
            </a:r>
            <a:r>
              <a:rPr lang="ru-RU" sz="1400" dirty="0" smtClean="0"/>
              <a:t>.2019</a:t>
            </a:r>
            <a:r>
              <a:rPr lang="ru-RU" sz="1400" dirty="0"/>
              <a:t>.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Срок </a:t>
            </a:r>
            <a:r>
              <a:rPr lang="ru-RU" sz="1400" dirty="0"/>
              <a:t>до погашения – </a:t>
            </a:r>
            <a:r>
              <a:rPr lang="ru-RU" sz="1400" dirty="0" smtClean="0"/>
              <a:t>5 лет</a:t>
            </a:r>
            <a:r>
              <a:rPr lang="ru-RU" sz="1400" dirty="0"/>
              <a:t>. Окончательная дата оценки </a:t>
            </a: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 </a:t>
            </a:r>
            <a:r>
              <a:rPr lang="ru-RU" sz="1400" dirty="0" smtClean="0"/>
              <a:t>декабр</a:t>
            </a:r>
            <a:r>
              <a:rPr lang="ru-RU" sz="1400" dirty="0" smtClean="0"/>
              <a:t>я </a:t>
            </a:r>
            <a:r>
              <a:rPr lang="ru-RU" sz="1400" dirty="0"/>
              <a:t>2024 года. </a:t>
            </a:r>
            <a:r>
              <a:rPr lang="ru-RU" sz="1400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Номинальная </a:t>
            </a:r>
            <a:r>
              <a:rPr lang="ru-RU" sz="1400" dirty="0"/>
              <a:t>стоимость сертификата </a:t>
            </a:r>
            <a:r>
              <a:rPr lang="ru-RU" sz="1400" dirty="0" smtClean="0"/>
              <a:t>– 1000 </a:t>
            </a:r>
            <a:r>
              <a:rPr lang="en-US" sz="1400" dirty="0" smtClean="0"/>
              <a:t>USD</a:t>
            </a:r>
            <a:r>
              <a:rPr lang="ru-RU" sz="1400" dirty="0"/>
              <a:t>. Цена выпуска –100</a:t>
            </a:r>
            <a:r>
              <a:rPr lang="ru-RU" sz="1400" dirty="0" smtClean="0"/>
              <a:t>%.</a:t>
            </a: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Минимальная сумма инвестирования – 5 000 </a:t>
            </a:r>
            <a:r>
              <a:rPr lang="en-US" sz="1400" dirty="0" smtClean="0"/>
              <a:t>USD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220" y="5661248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https://www.rcb.at/en/produkt/insubscription/?ID_NOTATION=273318392&amp;ISIN=AT0000A2B709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1790700" cy="1876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963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Сертификат с защитой капитала -</a:t>
            </a:r>
          </a:p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USD Gold Winner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21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4638" y="369870"/>
            <a:ext cx="6115553" cy="5388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 smtClean="0"/>
              <a:t>Raiffeisen Centrobank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8287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entury Gothic" panose="020B0502020202020204" pitchFamily="34" charset="0"/>
              </a:rPr>
              <a:t>Австрийский банк - 100% дочерняя компания </a:t>
            </a:r>
            <a:r>
              <a:rPr lang="en-US" sz="1400" b="1" dirty="0" smtClean="0">
                <a:latin typeface="Century Gothic" panose="020B0502020202020204" pitchFamily="34" charset="0"/>
              </a:rPr>
              <a:t>Raiffeisen Bank International</a:t>
            </a:r>
            <a:r>
              <a:rPr lang="ru-RU" sz="1400" b="1" dirty="0" smtClean="0">
                <a:latin typeface="Century Gothic" panose="020B0502020202020204" pitchFamily="34" charset="0"/>
              </a:rPr>
              <a:t> (</a:t>
            </a:r>
            <a:r>
              <a:rPr lang="en-US" sz="1400" b="1" dirty="0" smtClean="0">
                <a:latin typeface="Century Gothic" panose="020B0502020202020204" pitchFamily="34" charset="0"/>
              </a:rPr>
              <a:t>RBI</a:t>
            </a:r>
            <a:r>
              <a:rPr lang="ru-RU" sz="1400" b="1" dirty="0" smtClean="0">
                <a:latin typeface="Century Gothic" panose="020B0502020202020204" pitchFamily="34" charset="0"/>
              </a:rPr>
              <a:t>)</a:t>
            </a:r>
            <a:endParaRPr lang="en-US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latin typeface="Century Gothic" panose="020B0502020202020204" pitchFamily="34" charset="0"/>
              </a:rPr>
              <a:t>Рейтинг </a:t>
            </a:r>
            <a:r>
              <a:rPr lang="en-US" sz="1400" b="1" u="sng" dirty="0" smtClean="0">
                <a:latin typeface="Century Gothic" panose="020B0502020202020204" pitchFamily="34" charset="0"/>
              </a:rPr>
              <a:t>RBI</a:t>
            </a:r>
            <a:r>
              <a:rPr lang="ru-RU" sz="1400" b="1" u="sng" dirty="0" smtClean="0">
                <a:latin typeface="Century Gothic" panose="020B0502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ru-RU" sz="1400" b="1" dirty="0" smtClean="0">
                <a:latin typeface="Century Gothic" panose="020B0502020202020204" pitchFamily="34" charset="0"/>
              </a:rPr>
              <a:t>Агентство: </a:t>
            </a:r>
            <a:r>
              <a:rPr lang="en-US" sz="1400" b="1" dirty="0" smtClean="0">
                <a:latin typeface="Century Gothic" panose="020B0502020202020204" pitchFamily="34" charset="0"/>
              </a:rPr>
              <a:t>Moody’s </a:t>
            </a:r>
            <a:r>
              <a:rPr lang="ru-RU" sz="1400" b="1" dirty="0" smtClean="0">
                <a:latin typeface="Century Gothic" panose="020B0502020202020204" pitchFamily="34" charset="0"/>
              </a:rPr>
              <a:t>– долгосрочный: А3, прогноз «стабильный»</a:t>
            </a:r>
          </a:p>
          <a:p>
            <a:pPr lvl="1">
              <a:lnSpc>
                <a:spcPct val="150000"/>
              </a:lnSpc>
            </a:pPr>
            <a:r>
              <a:rPr lang="ru-RU" sz="1400" b="1" dirty="0" smtClean="0">
                <a:latin typeface="Century Gothic" panose="020B0502020202020204" pitchFamily="34" charset="0"/>
              </a:rPr>
              <a:t>Агентство </a:t>
            </a:r>
            <a:r>
              <a:rPr lang="en-US" sz="1400" b="1" dirty="0" smtClean="0">
                <a:latin typeface="Century Gothic" panose="020B0502020202020204" pitchFamily="34" charset="0"/>
              </a:rPr>
              <a:t>S&amp;P</a:t>
            </a:r>
            <a:r>
              <a:rPr lang="ru-RU" sz="1400" b="1" dirty="0" smtClean="0">
                <a:latin typeface="Century Gothic" panose="020B0502020202020204" pitchFamily="34" charset="0"/>
              </a:rPr>
              <a:t> - долгосрочный: ВВВ+, </a:t>
            </a:r>
            <a:r>
              <a:rPr lang="ru-RU" sz="1400" b="1" dirty="0">
                <a:latin typeface="Century Gothic" panose="020B0502020202020204" pitchFamily="34" charset="0"/>
              </a:rPr>
              <a:t>прогноз «стабильный</a:t>
            </a:r>
            <a:r>
              <a:rPr lang="ru-RU" sz="1400" b="1" dirty="0" smtClean="0">
                <a:latin typeface="Century Gothic" panose="020B0502020202020204" pitchFamily="34" charset="0"/>
              </a:rPr>
              <a:t>»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22" y="1028642"/>
            <a:ext cx="2826225" cy="768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5" y="3646721"/>
            <a:ext cx="7416824" cy="2532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1258887"/>
            <a:ext cx="2218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hlinkClick r:id="rId4"/>
              </a:rPr>
              <a:t>https://www.rcb.at/en</a:t>
            </a:r>
            <a:r>
              <a:rPr lang="en-US" sz="1400" b="1" dirty="0" smtClean="0">
                <a:latin typeface="Century Gothic" panose="020B0502020202020204" pitchFamily="34" charset="0"/>
                <a:hlinkClick r:id="rId4"/>
              </a:rPr>
              <a:t>/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орбан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19830</TotalTime>
  <Words>769</Words>
  <Application>Microsoft Office PowerPoint</Application>
  <PresentationFormat>Экран (4:3)</PresentationFormat>
  <Paragraphs>127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Приорбанк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PortnovVI</dc:creator>
  <cp:lastModifiedBy>Ilya A. Linevich</cp:lastModifiedBy>
  <cp:revision>1648</cp:revision>
  <cp:lastPrinted>2019-01-29T09:02:21Z</cp:lastPrinted>
  <dcterms:created xsi:type="dcterms:W3CDTF">2014-02-25T08:45:41Z</dcterms:created>
  <dcterms:modified xsi:type="dcterms:W3CDTF">2019-11-28T07:53:16Z</dcterms:modified>
</cp:coreProperties>
</file>