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3" r:id="rId1"/>
  </p:sldMasterIdLst>
  <p:notesMasterIdLst>
    <p:notesMasterId r:id="rId9"/>
  </p:notesMasterIdLst>
  <p:handoutMasterIdLst>
    <p:handoutMasterId r:id="rId10"/>
  </p:handoutMasterIdLst>
  <p:sldIdLst>
    <p:sldId id="619" r:id="rId2"/>
    <p:sldId id="631" r:id="rId3"/>
    <p:sldId id="624" r:id="rId4"/>
    <p:sldId id="623" r:id="rId5"/>
    <p:sldId id="632" r:id="rId6"/>
    <p:sldId id="633" r:id="rId7"/>
    <p:sldId id="625" r:id="rId8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F4BFF"/>
    <a:srgbClr val="FFE101"/>
    <a:srgbClr val="FFF500"/>
    <a:srgbClr val="CCCC00"/>
    <a:srgbClr val="FFCC00"/>
    <a:srgbClr val="CC6600"/>
    <a:srgbClr val="FF9933"/>
    <a:srgbClr val="E8E8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1" autoAdjust="0"/>
    <p:restoredTop sz="83721" autoAdjust="0"/>
  </p:normalViewPr>
  <p:slideViewPr>
    <p:cSldViewPr>
      <p:cViewPr varScale="1">
        <p:scale>
          <a:sx n="76" d="100"/>
          <a:sy n="76" d="100"/>
        </p:scale>
        <p:origin x="16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397C2-3C25-495F-877D-C94AF7ECDBB1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9DA0A-C5A7-41F9-8F6E-D53EC235A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25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"/>
            <a:ext cx="2950474" cy="497047"/>
          </a:xfrm>
          <a:prstGeom prst="rect">
            <a:avLst/>
          </a:prstGeom>
        </p:spPr>
        <p:txBody>
          <a:bodyPr vert="horz" lIns="91255" tIns="45628" rIns="91255" bIns="456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7" y="1"/>
            <a:ext cx="2950474" cy="497047"/>
          </a:xfrm>
          <a:prstGeom prst="rect">
            <a:avLst/>
          </a:prstGeom>
        </p:spPr>
        <p:txBody>
          <a:bodyPr vert="horz" lIns="91255" tIns="45628" rIns="91255" bIns="456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FAD4D1-E7B6-4535-9B7E-33000E13AD50}" type="datetimeFigureOut">
              <a:rPr lang="ru-RU"/>
              <a:pPr>
                <a:defRPr/>
              </a:pPr>
              <a:t>25.01.2022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5" tIns="45628" rIns="91255" bIns="45628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7"/>
            <a:ext cx="5447030" cy="4473417"/>
          </a:xfrm>
          <a:prstGeom prst="rect">
            <a:avLst/>
          </a:prstGeom>
        </p:spPr>
        <p:txBody>
          <a:bodyPr vert="horz" lIns="91255" tIns="45628" rIns="91255" bIns="4562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42157"/>
            <a:ext cx="2950474" cy="497047"/>
          </a:xfrm>
          <a:prstGeom prst="rect">
            <a:avLst/>
          </a:prstGeom>
        </p:spPr>
        <p:txBody>
          <a:bodyPr vert="horz" lIns="91255" tIns="45628" rIns="91255" bIns="456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7" y="9442157"/>
            <a:ext cx="2950474" cy="497047"/>
          </a:xfrm>
          <a:prstGeom prst="rect">
            <a:avLst/>
          </a:prstGeom>
        </p:spPr>
        <p:txBody>
          <a:bodyPr vert="horz" lIns="91255" tIns="45628" rIns="91255" bIns="456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DA5CD9-C218-4230-A7CA-8A618736F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2106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DA5CD9-C218-4230-A7CA-8A618736F8F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69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86C085-D29E-4455-9093-364457ED564D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39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45BD0-93A4-4677-8925-BCDACB29270E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5067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45BD0-93A4-4677-8925-BCDACB29270E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54854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45BD0-93A4-4677-8925-BCDACB29270E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1545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45BD0-93A4-4677-8925-BCDACB29270E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25884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45BD0-93A4-4677-8925-BCDACB29270E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77853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D57FD5-A456-4ECD-9DF8-4A312BBD3852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156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EAAA9-65A9-4DF7-9D3C-6C98A1B82A11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92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D0C54-214C-4DFC-B476-8987ED2CA115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24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DCE61-BE23-4945-B060-E5F1DF084610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4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45BD0-93A4-4677-8925-BCDACB29270E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47702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45BD0-93A4-4677-8925-BCDACB29270E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4597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DDB32B-88B7-4F32-A441-5EED096E2A12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42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61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09DCEE-A0B0-4B9A-8699-221D6E1D567F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87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B45BD0-93A4-4677-8925-BCDACB29270E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8444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B45BD0-93A4-4677-8925-BCDACB29270E}" type="datetime1">
              <a:rPr lang="ru-RU" smtClean="0"/>
              <a:t>25.01.2022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07504" y="188640"/>
            <a:ext cx="5976664" cy="792088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07504" y="6525344"/>
            <a:ext cx="8928992" cy="144016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084168" y="188640"/>
            <a:ext cx="2952328" cy="612000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07504" y="404664"/>
            <a:ext cx="28800" cy="6264696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9007696" y="404664"/>
            <a:ext cx="28800" cy="6264696"/>
          </a:xfrm>
          <a:prstGeom prst="rect">
            <a:avLst/>
          </a:prstGeom>
          <a:solidFill>
            <a:srgbClr val="FFF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084168" y="188640"/>
            <a:ext cx="187200" cy="612000"/>
          </a:xfrm>
          <a:prstGeom prst="rect">
            <a:avLst/>
          </a:prstGeom>
          <a:solidFill>
            <a:srgbClr val="FEF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/>
          <p:cNvSpPr/>
          <p:nvPr userDrawn="1"/>
        </p:nvSpPr>
        <p:spPr>
          <a:xfrm rot="5400000">
            <a:off x="6084168" y="793528"/>
            <a:ext cx="187200" cy="187200"/>
          </a:xfrm>
          <a:prstGeom prst="rtTriangle">
            <a:avLst/>
          </a:prstGeom>
          <a:solidFill>
            <a:srgbClr val="FEF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02" y="373314"/>
            <a:ext cx="2326459" cy="2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6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inance.yahoo.com/quote/ASML.AS?p=ASML.AS&amp;.tsrc=fin-srch" TargetMode="External"/><Relationship Id="rId3" Type="http://schemas.openxmlformats.org/officeDocument/2006/relationships/hyperlink" Target="https://www.rcb.at/en/produkt/index/?ID_NOTATION=347830816&amp;ISIN=GB00BNR44V41" TargetMode="External"/><Relationship Id="rId7" Type="http://schemas.openxmlformats.org/officeDocument/2006/relationships/hyperlink" Target="https://www.rcb.at/en/produkt/insubscription/?ID_NOTATION=362359989&amp;ISIN=AT0000A2UWR2" TargetMode="External"/><Relationship Id="rId12" Type="http://schemas.openxmlformats.org/officeDocument/2006/relationships/image" Target="../media/image10.png"/><Relationship Id="rId2" Type="http://schemas.openxmlformats.org/officeDocument/2006/relationships/hyperlink" Target="https://www.rcb.at/en/produkt/certificate/?ID_NOTATION=350614603&amp;ISIN=AT0000A2SST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nance.yahoo.com/quote/CS.PA?p=CS.PA&amp;.tsrc=fin-srch" TargetMode="External"/><Relationship Id="rId11" Type="http://schemas.openxmlformats.org/officeDocument/2006/relationships/hyperlink" Target="https://www.rcb.at/" TargetMode="External"/><Relationship Id="rId5" Type="http://schemas.openxmlformats.org/officeDocument/2006/relationships/hyperlink" Target="https://www.rcb.at/en/produkt/certificate/?ID_NOTATION=351596964&amp;ISIN=AT0000A2SUN9" TargetMode="External"/><Relationship Id="rId10" Type="http://schemas.openxmlformats.org/officeDocument/2006/relationships/hyperlink" Target="https://finance.yahoo.com/quote/SAP.DE?p=SAP.DE&amp;.tsrc=fin-srch" TargetMode="External"/><Relationship Id="rId4" Type="http://schemas.openxmlformats.org/officeDocument/2006/relationships/hyperlink" Target="https://www.msci.com/documents/10199/96d27afd-c7d8-0a7a-cdf5-b0e231365c8a" TargetMode="External"/><Relationship Id="rId9" Type="http://schemas.openxmlformats.org/officeDocument/2006/relationships/hyperlink" Target="https://finance.yahoo.com/quote/IFX.DE?p=IFX.DE&amp;.tsrc=fin-sr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5688" y="6634163"/>
            <a:ext cx="468312" cy="223837"/>
          </a:xfrm>
        </p:spPr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3" y="1519476"/>
            <a:ext cx="8933333" cy="38190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Покупка </a:t>
            </a:r>
            <a:r>
              <a:rPr lang="en-US" dirty="0" smtClean="0"/>
              <a:t>ESG</a:t>
            </a:r>
            <a:r>
              <a:rPr lang="ru-RU" dirty="0" smtClean="0"/>
              <a:t>-сертификатов </a:t>
            </a:r>
            <a:r>
              <a:rPr lang="en-US" dirty="0"/>
              <a:t>Raiffeisen Centrobank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99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86197"/>
            <a:ext cx="8403408" cy="513772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-99392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en-US" b="1" dirty="0"/>
              <a:t> </a:t>
            </a:r>
            <a:r>
              <a:rPr lang="en-US" sz="2400" b="1" dirty="0"/>
              <a:t>RAIFFEISEN CENTROBANK </a:t>
            </a:r>
          </a:p>
          <a:p>
            <a:r>
              <a:rPr lang="en-US" dirty="0" smtClean="0"/>
              <a:t>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Устойчивый эмитент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64749"/>
            <a:ext cx="6802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en-US" dirty="0" smtClean="0"/>
              <a:t>Raiffeisen Centrobank </a:t>
            </a:r>
            <a:r>
              <a:rPr lang="ru-RU" dirty="0" smtClean="0"/>
              <a:t>предлагает сертификаты с акциями компаний</a:t>
            </a:r>
            <a:r>
              <a:rPr lang="en-US" dirty="0" smtClean="0"/>
              <a:t>/</a:t>
            </a:r>
            <a:r>
              <a:rPr lang="ru-RU" dirty="0" smtClean="0"/>
              <a:t>индексами, ориентированными на </a:t>
            </a:r>
            <a:r>
              <a:rPr lang="en-US" dirty="0" smtClean="0"/>
              <a:t>ESG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u="sng" dirty="0" smtClean="0"/>
              <a:t>c 2005 </a:t>
            </a:r>
            <a:r>
              <a:rPr lang="ru-RU" u="sng" dirty="0" smtClean="0"/>
              <a:t>года</a:t>
            </a:r>
            <a:br>
              <a:rPr lang="ru-RU" u="sng" dirty="0" smtClean="0"/>
            </a:br>
            <a:r>
              <a:rPr lang="ru-RU" dirty="0" smtClean="0"/>
              <a:t>- В линейке более 800 продуктов</a:t>
            </a:r>
            <a:br>
              <a:rPr lang="ru-RU" dirty="0" smtClean="0"/>
            </a:br>
            <a:endParaRPr lang="ru-RU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852935"/>
            <a:ext cx="5985714" cy="35159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741" y="2236324"/>
            <a:ext cx="8858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32460" y="0"/>
            <a:ext cx="45365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en-US" b="1" dirty="0"/>
              <a:t> </a:t>
            </a:r>
            <a:r>
              <a:rPr lang="en-US" sz="2000" b="1" dirty="0"/>
              <a:t>RAIFFEISEN CENTROBANK </a:t>
            </a:r>
          </a:p>
          <a:p>
            <a:r>
              <a:rPr lang="en-US" sz="2000" dirty="0" smtClean="0"/>
              <a:t>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Устойчивый эмитент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8" y="3424238"/>
            <a:ext cx="9524" cy="9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9223"/>
            <a:ext cx="8686549" cy="48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4744"/>
            <a:ext cx="8555916" cy="4916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33265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ESG-</a:t>
            </a:r>
            <a:r>
              <a:rPr lang="ru-RU" dirty="0" smtClean="0"/>
              <a:t>индексы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03" y="1196752"/>
            <a:ext cx="8733645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Пример </a:t>
            </a:r>
            <a:r>
              <a:rPr lang="en-US" sz="2000" dirty="0" smtClean="0"/>
              <a:t>ESG</a:t>
            </a:r>
            <a:r>
              <a:rPr lang="ru-RU" sz="2000" dirty="0" smtClean="0"/>
              <a:t>-индекса</a:t>
            </a:r>
          </a:p>
        </p:txBody>
      </p:sp>
    </p:spTree>
    <p:extLst>
      <p:ext uri="{BB962C8B-B14F-4D97-AF65-F5344CB8AC3E}">
        <p14:creationId xmlns:p14="http://schemas.microsoft.com/office/powerpoint/2010/main" val="2675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662AAF-CA12-4D73-B763-0A4D456C146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9537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Пример </a:t>
            </a:r>
            <a:r>
              <a:rPr lang="en-US" sz="2400" dirty="0" smtClean="0"/>
              <a:t>ESG</a:t>
            </a:r>
            <a:r>
              <a:rPr lang="ru-RU" sz="2400" dirty="0" smtClean="0"/>
              <a:t>-сертификатов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57247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Гарантийный сертификат с частичной защитой капитала </a:t>
            </a:r>
            <a:r>
              <a:rPr lang="en-US" b="1" dirty="0" smtClean="0"/>
              <a:t>MSCI World Sustainability Winner 90% (</a:t>
            </a:r>
            <a:r>
              <a:rPr lang="ru-RU" b="1" dirty="0" smtClean="0">
                <a:hlinkClick r:id="rId2"/>
              </a:rPr>
              <a:t>ссылка</a:t>
            </a:r>
            <a:r>
              <a:rPr lang="ru-RU" b="1" dirty="0" smtClean="0"/>
              <a:t>)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Базовый актив - </a:t>
            </a:r>
            <a:r>
              <a:rPr lang="en-US" b="1" dirty="0"/>
              <a:t>MSCI World Top ESG Select 4.5% Decrement </a:t>
            </a:r>
            <a:r>
              <a:rPr lang="en-US" b="1" dirty="0" smtClean="0"/>
              <a:t>Index</a:t>
            </a:r>
            <a:r>
              <a:rPr lang="ru-RU" b="1" dirty="0" smtClean="0"/>
              <a:t> (</a:t>
            </a:r>
            <a:r>
              <a:rPr lang="ru-RU" b="1" dirty="0" smtClean="0">
                <a:hlinkClick r:id="rId3"/>
              </a:rPr>
              <a:t>ссылка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70427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Структура индекса (</a:t>
            </a:r>
            <a:r>
              <a:rPr lang="ru-RU" b="1" dirty="0" smtClean="0">
                <a:hlinkClick r:id="rId4"/>
              </a:rPr>
              <a:t>ссылка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17307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Экспресс-сертификат </a:t>
            </a:r>
            <a:r>
              <a:rPr lang="en-US" b="1" dirty="0" smtClean="0"/>
              <a:t>AXA </a:t>
            </a:r>
            <a:r>
              <a:rPr lang="en-US" b="1" dirty="0"/>
              <a:t>Express </a:t>
            </a:r>
            <a:r>
              <a:rPr lang="en-US" b="1" dirty="0" smtClean="0"/>
              <a:t>4</a:t>
            </a:r>
            <a:r>
              <a:rPr lang="ru-RU" b="1" dirty="0" smtClean="0"/>
              <a:t> (</a:t>
            </a:r>
            <a:r>
              <a:rPr lang="ru-RU" b="1" dirty="0" smtClean="0">
                <a:hlinkClick r:id="rId5"/>
              </a:rPr>
              <a:t>ссылка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6793" y="36418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Базовый актив – акции компании </a:t>
            </a:r>
            <a:r>
              <a:rPr lang="en-US" b="1" dirty="0" smtClean="0"/>
              <a:t>Axa</a:t>
            </a:r>
            <a:r>
              <a:rPr lang="ru-RU" b="1" dirty="0" smtClean="0"/>
              <a:t> </a:t>
            </a:r>
            <a:r>
              <a:rPr lang="en-US" b="1" dirty="0" smtClean="0"/>
              <a:t>SA</a:t>
            </a:r>
            <a:r>
              <a:rPr lang="ru-RU" b="1" dirty="0" smtClean="0"/>
              <a:t> (</a:t>
            </a:r>
            <a:r>
              <a:rPr lang="ru-RU" b="1" dirty="0" smtClean="0">
                <a:hlinkClick r:id="rId6"/>
              </a:rPr>
              <a:t>ссылка</a:t>
            </a:r>
            <a:r>
              <a:rPr lang="ru-RU" b="1" dirty="0" smtClean="0"/>
              <a:t>)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110665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3. </a:t>
            </a:r>
            <a:r>
              <a:rPr lang="ru-RU" b="1" smtClean="0"/>
              <a:t>Конвертируемый сертификат </a:t>
            </a:r>
            <a:r>
              <a:rPr lang="en-US" b="1" smtClean="0"/>
              <a:t>7.5% Europe Technology</a:t>
            </a:r>
            <a:r>
              <a:rPr lang="ru-RU" b="1" smtClean="0"/>
              <a:t> (</a:t>
            </a:r>
            <a:r>
              <a:rPr lang="ru-RU" b="1" smtClean="0">
                <a:hlinkClick r:id="rId7"/>
              </a:rPr>
              <a:t>ссылка</a:t>
            </a:r>
            <a:r>
              <a:rPr lang="ru-RU" b="1" smtClean="0"/>
              <a:t>)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4538067"/>
            <a:ext cx="649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Базовые активы – акции компаний </a:t>
            </a:r>
            <a:r>
              <a:rPr lang="en-US" b="1" dirty="0"/>
              <a:t>ASML Holding NV</a:t>
            </a:r>
            <a:r>
              <a:rPr lang="ru-RU" b="1" dirty="0" smtClean="0"/>
              <a:t>, </a:t>
            </a:r>
            <a:r>
              <a:rPr lang="en-US" b="1" dirty="0"/>
              <a:t>Infineon Technologies </a:t>
            </a:r>
            <a:r>
              <a:rPr lang="en-US" b="1" dirty="0" smtClean="0"/>
              <a:t>AG</a:t>
            </a:r>
            <a:r>
              <a:rPr lang="ru-RU" b="1" dirty="0" smtClean="0"/>
              <a:t>, </a:t>
            </a:r>
            <a:r>
              <a:rPr lang="en-US" b="1" dirty="0"/>
              <a:t>SAP </a:t>
            </a:r>
            <a:r>
              <a:rPr lang="en-US" b="1" dirty="0" smtClean="0"/>
              <a:t>SE</a:t>
            </a:r>
            <a:r>
              <a:rPr lang="ru-RU" b="1" dirty="0" smtClean="0"/>
              <a:t> (</a:t>
            </a:r>
            <a:r>
              <a:rPr lang="ru-RU" b="1" dirty="0" smtClean="0">
                <a:hlinkClick r:id="rId8"/>
              </a:rPr>
              <a:t>ссылка1</a:t>
            </a:r>
            <a:r>
              <a:rPr lang="ru-RU" b="1" dirty="0" smtClean="0"/>
              <a:t>, </a:t>
            </a:r>
            <a:r>
              <a:rPr lang="ru-RU" b="1" dirty="0" smtClean="0">
                <a:hlinkClick r:id="rId9"/>
              </a:rPr>
              <a:t>ссылка2</a:t>
            </a:r>
            <a:r>
              <a:rPr lang="ru-RU" b="1" dirty="0" smtClean="0"/>
              <a:t>, </a:t>
            </a:r>
            <a:r>
              <a:rPr lang="ru-RU" b="1" dirty="0" smtClean="0">
                <a:hlinkClick r:id="rId10"/>
              </a:rPr>
              <a:t>ссылка3</a:t>
            </a:r>
            <a:r>
              <a:rPr lang="ru-RU" b="1" dirty="0" smtClean="0"/>
              <a:t>)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5672941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Прочие сертификаты доступны на сайте: </a:t>
            </a:r>
            <a:r>
              <a:rPr lang="en-US" b="1" dirty="0" smtClean="0">
                <a:hlinkClick r:id="rId11"/>
              </a:rPr>
              <a:t>rcb.at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По всем </a:t>
            </a:r>
            <a:r>
              <a:rPr lang="en-US" b="1" dirty="0" smtClean="0"/>
              <a:t>ESG</a:t>
            </a:r>
            <a:r>
              <a:rPr lang="ru-RU" b="1" dirty="0" smtClean="0"/>
              <a:t>-сертификатам есть отметка: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7428" y="5950849"/>
            <a:ext cx="1359598" cy="57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41226</TotalTime>
  <Words>163</Words>
  <Application>Microsoft Office PowerPoint</Application>
  <PresentationFormat>Экран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PortnovVI</dc:creator>
  <cp:lastModifiedBy>Oleg Leontev</cp:lastModifiedBy>
  <cp:revision>2223</cp:revision>
  <cp:lastPrinted>2018-06-13T08:19:05Z</cp:lastPrinted>
  <dcterms:created xsi:type="dcterms:W3CDTF">2014-02-25T08:45:41Z</dcterms:created>
  <dcterms:modified xsi:type="dcterms:W3CDTF">2022-01-25T07:14:56Z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f7f2da-30d3-430a-a9a4-8103a74342a8_Enabled">
    <vt:lpwstr>true</vt:lpwstr>
  </property>
  <property fmtid="{D5CDD505-2E9C-101B-9397-08002B2CF9AE}" pid="3" name="MSIP_Label_cef7f2da-30d3-430a-a9a4-8103a74342a8_SetDate">
    <vt:lpwstr>2021-12-06T09:35:14Z</vt:lpwstr>
  </property>
  <property fmtid="{D5CDD505-2E9C-101B-9397-08002B2CF9AE}" pid="4" name="MSIP_Label_cef7f2da-30d3-430a-a9a4-8103a74342a8_Method">
    <vt:lpwstr>Privileged</vt:lpwstr>
  </property>
  <property fmtid="{D5CDD505-2E9C-101B-9397-08002B2CF9AE}" pid="5" name="MSIP_Label_cef7f2da-30d3-430a-a9a4-8103a74342a8_Name">
    <vt:lpwstr>Public</vt:lpwstr>
  </property>
  <property fmtid="{D5CDD505-2E9C-101B-9397-08002B2CF9AE}" pid="6" name="MSIP_Label_cef7f2da-30d3-430a-a9a4-8103a74342a8_SiteId">
    <vt:lpwstr>9b511fda-f0b1-43a5-b06e-1e720f64520a</vt:lpwstr>
  </property>
  <property fmtid="{D5CDD505-2E9C-101B-9397-08002B2CF9AE}" pid="7" name="MSIP_Label_cef7f2da-30d3-430a-a9a4-8103a74342a8_ActionId">
    <vt:lpwstr>81072f8c-7fa3-4966-b7dc-26dc523becfc</vt:lpwstr>
  </property>
  <property fmtid="{D5CDD505-2E9C-101B-9397-08002B2CF9AE}" pid="8" name="MSIP_Label_cef7f2da-30d3-430a-a9a4-8103a74342a8_ContentBits">
    <vt:lpwstr>0</vt:lpwstr>
  </property>
</Properties>
</file>