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3" r:id="rId1"/>
  </p:sldMasterIdLst>
  <p:notesMasterIdLst>
    <p:notesMasterId r:id="rId4"/>
  </p:notesMasterIdLst>
  <p:handoutMasterIdLst>
    <p:handoutMasterId r:id="rId5"/>
  </p:handoutMasterIdLst>
  <p:sldIdLst>
    <p:sldId id="619" r:id="rId2"/>
    <p:sldId id="620" r:id="rId3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1F4BFF"/>
    <a:srgbClr val="FFE101"/>
    <a:srgbClr val="FFF500"/>
    <a:srgbClr val="CCCC00"/>
    <a:srgbClr val="FFCC00"/>
    <a:srgbClr val="CC6600"/>
    <a:srgbClr val="FF9933"/>
    <a:srgbClr val="E8E8E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01" autoAdjust="0"/>
    <p:restoredTop sz="83721" autoAdjust="0"/>
  </p:normalViewPr>
  <p:slideViewPr>
    <p:cSldViewPr>
      <p:cViewPr varScale="1">
        <p:scale>
          <a:sx n="76" d="100"/>
          <a:sy n="76" d="100"/>
        </p:scale>
        <p:origin x="16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397C2-3C25-495F-877D-C94AF7ECDBB1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9DA0A-C5A7-41F9-8F6E-D53EC235A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8256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9" y="1"/>
            <a:ext cx="2950474" cy="497047"/>
          </a:xfrm>
          <a:prstGeom prst="rect">
            <a:avLst/>
          </a:prstGeom>
        </p:spPr>
        <p:txBody>
          <a:bodyPr vert="horz" lIns="91255" tIns="45628" rIns="91255" bIns="4562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7" y="1"/>
            <a:ext cx="2950474" cy="497047"/>
          </a:xfrm>
          <a:prstGeom prst="rect">
            <a:avLst/>
          </a:prstGeom>
        </p:spPr>
        <p:txBody>
          <a:bodyPr vert="horz" lIns="91255" tIns="45628" rIns="91255" bIns="4562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FAD4D1-E7B6-4535-9B7E-33000E13AD50}" type="datetimeFigureOut">
              <a:rPr lang="ru-RU"/>
              <a:pPr>
                <a:defRPr/>
              </a:pPr>
              <a:t>25.01.2022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5" tIns="45628" rIns="91255" bIns="45628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7"/>
            <a:ext cx="5447030" cy="4473417"/>
          </a:xfrm>
          <a:prstGeom prst="rect">
            <a:avLst/>
          </a:prstGeom>
        </p:spPr>
        <p:txBody>
          <a:bodyPr vert="horz" lIns="91255" tIns="45628" rIns="91255" bIns="4562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9" y="9442157"/>
            <a:ext cx="2950474" cy="497047"/>
          </a:xfrm>
          <a:prstGeom prst="rect">
            <a:avLst/>
          </a:prstGeom>
        </p:spPr>
        <p:txBody>
          <a:bodyPr vert="horz" lIns="91255" tIns="45628" rIns="91255" bIns="4562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7" y="9442157"/>
            <a:ext cx="2950474" cy="497047"/>
          </a:xfrm>
          <a:prstGeom prst="rect">
            <a:avLst/>
          </a:prstGeom>
        </p:spPr>
        <p:txBody>
          <a:bodyPr vert="horz" lIns="91255" tIns="45628" rIns="91255" bIns="4562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7DA5CD9-C218-4230-A7CA-8A618736F8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2106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86C085-D29E-4455-9093-364457ED564D}" type="datetime1">
              <a:rPr lang="ru-RU" smtClean="0"/>
              <a:t>25.01.2022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62AAF-CA12-4D73-B763-0A4D456C146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39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B45BD0-93A4-4677-8925-BCDACB29270E}" type="datetime1">
              <a:rPr lang="ru-RU" smtClean="0"/>
              <a:t>25.01.2022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62AAF-CA12-4D73-B763-0A4D456C146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50670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B45BD0-93A4-4677-8925-BCDACB29270E}" type="datetime1">
              <a:rPr lang="ru-RU" smtClean="0"/>
              <a:t>25.01.2022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62AAF-CA12-4D73-B763-0A4D456C146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548544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B45BD0-93A4-4677-8925-BCDACB29270E}" type="datetime1">
              <a:rPr lang="ru-RU" smtClean="0"/>
              <a:t>25.01.2022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62AAF-CA12-4D73-B763-0A4D456C146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21545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B45BD0-93A4-4677-8925-BCDACB29270E}" type="datetime1">
              <a:rPr lang="ru-RU" smtClean="0"/>
              <a:t>25.01.2022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62AAF-CA12-4D73-B763-0A4D456C146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925884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B45BD0-93A4-4677-8925-BCDACB29270E}" type="datetime1">
              <a:rPr lang="ru-RU" smtClean="0"/>
              <a:t>25.01.2022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62AAF-CA12-4D73-B763-0A4D456C146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77853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D57FD5-A456-4ECD-9DF8-4A312BBD3852}" type="datetime1">
              <a:rPr lang="ru-RU" smtClean="0"/>
              <a:t>25.01.2022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62AAF-CA12-4D73-B763-0A4D456C146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15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0EAAA9-65A9-4DF7-9D3C-6C98A1B82A11}" type="datetime1">
              <a:rPr lang="ru-RU" smtClean="0"/>
              <a:t>25.01.2022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62AAF-CA12-4D73-B763-0A4D456C146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92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0D0C54-214C-4DFC-B476-8987ED2CA115}" type="datetime1">
              <a:rPr lang="ru-RU" smtClean="0"/>
              <a:t>25.01.2022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62AAF-CA12-4D73-B763-0A4D456C146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24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EDCE61-BE23-4945-B060-E5F1DF084610}" type="datetime1">
              <a:rPr lang="ru-RU" smtClean="0"/>
              <a:t>25.01.2022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62AAF-CA12-4D73-B763-0A4D456C146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148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B45BD0-93A4-4677-8925-BCDACB29270E}" type="datetime1">
              <a:rPr lang="ru-RU" smtClean="0"/>
              <a:t>25.01.2022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62AAF-CA12-4D73-B763-0A4D456C146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47702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B45BD0-93A4-4677-8925-BCDACB29270E}" type="datetime1">
              <a:rPr lang="ru-RU" smtClean="0"/>
              <a:t>25.01.2022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62AAF-CA12-4D73-B763-0A4D456C146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45978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DDB32B-88B7-4F32-A441-5EED096E2A12}" type="datetime1">
              <a:rPr lang="ru-RU" smtClean="0"/>
              <a:t>25.01.2022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62AAF-CA12-4D73-B763-0A4D456C146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42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62AAF-CA12-4D73-B763-0A4D456C146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61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09DCEE-A0B0-4B9A-8699-221D6E1D567F}" type="datetime1">
              <a:rPr lang="ru-RU" smtClean="0"/>
              <a:t>25.01.2022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62AAF-CA12-4D73-B763-0A4D456C146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874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B45BD0-93A4-4677-8925-BCDACB29270E}" type="datetime1">
              <a:rPr lang="ru-RU" smtClean="0"/>
              <a:t>25.01.2022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62AAF-CA12-4D73-B763-0A4D456C146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78444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B45BD0-93A4-4677-8925-BCDACB29270E}" type="datetime1">
              <a:rPr lang="ru-RU" smtClean="0"/>
              <a:t>25.01.2022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8662AAF-CA12-4D73-B763-0A4D456C146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107504" y="188640"/>
            <a:ext cx="5976664" cy="792088"/>
          </a:xfrm>
          <a:prstGeom prst="rect">
            <a:avLst/>
          </a:prstGeom>
          <a:solidFill>
            <a:srgbClr val="FFF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07504" y="6525344"/>
            <a:ext cx="8928992" cy="144016"/>
          </a:xfrm>
          <a:prstGeom prst="rect">
            <a:avLst/>
          </a:prstGeom>
          <a:solidFill>
            <a:srgbClr val="FFF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6084168" y="188640"/>
            <a:ext cx="2952328" cy="612000"/>
          </a:xfrm>
          <a:prstGeom prst="rect">
            <a:avLst/>
          </a:prstGeom>
          <a:solidFill>
            <a:srgbClr val="FFF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107504" y="404664"/>
            <a:ext cx="28800" cy="6264696"/>
          </a:xfrm>
          <a:prstGeom prst="rect">
            <a:avLst/>
          </a:prstGeom>
          <a:solidFill>
            <a:srgbClr val="FFF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9007696" y="404664"/>
            <a:ext cx="28800" cy="6264696"/>
          </a:xfrm>
          <a:prstGeom prst="rect">
            <a:avLst/>
          </a:prstGeom>
          <a:solidFill>
            <a:srgbClr val="FFF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6084168" y="188640"/>
            <a:ext cx="187200" cy="612000"/>
          </a:xfrm>
          <a:prstGeom prst="rect">
            <a:avLst/>
          </a:prstGeom>
          <a:solidFill>
            <a:srgbClr val="FEF8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 userDrawn="1"/>
        </p:nvSpPr>
        <p:spPr>
          <a:xfrm rot="5400000">
            <a:off x="6084168" y="793528"/>
            <a:ext cx="187200" cy="187200"/>
          </a:xfrm>
          <a:prstGeom prst="rtTriangle">
            <a:avLst/>
          </a:prstGeom>
          <a:solidFill>
            <a:srgbClr val="FEF8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302" y="373314"/>
            <a:ext cx="2326459" cy="26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36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75688" y="6634163"/>
            <a:ext cx="468312" cy="223837"/>
          </a:xfrm>
        </p:spPr>
        <p:txBody>
          <a:bodyPr/>
          <a:lstStyle/>
          <a:p>
            <a:pPr>
              <a:defRPr/>
            </a:pPr>
            <a:fld id="{98662AAF-CA12-4D73-B763-0A4D456C1462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700808"/>
            <a:ext cx="8933333" cy="38190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404664"/>
            <a:ext cx="4678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Покупка </a:t>
            </a:r>
            <a:r>
              <a:rPr lang="en-US" sz="2000" dirty="0" smtClean="0"/>
              <a:t>ESG-</a:t>
            </a:r>
            <a:r>
              <a:rPr lang="ru-RU" dirty="0"/>
              <a:t>индексных фондов акций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5999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62AAF-CA12-4D73-B763-0A4D456C1462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404664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Пример Фондов акций</a:t>
            </a:r>
            <a:r>
              <a:rPr lang="en-US" sz="2000" dirty="0" smtClean="0"/>
              <a:t>/ETF</a:t>
            </a:r>
            <a:r>
              <a:rPr lang="ru-RU" sz="2000" dirty="0" smtClean="0"/>
              <a:t> с </a:t>
            </a:r>
            <a:r>
              <a:rPr lang="en-US" sz="2000" dirty="0" smtClean="0"/>
              <a:t>ESG</a:t>
            </a:r>
            <a:endParaRPr lang="ru-RU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46312" y="1210563"/>
            <a:ext cx="5760640" cy="2344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                          USD:</a:t>
            </a:r>
            <a:br>
              <a:rPr lang="en-US" sz="2000" dirty="0" smtClean="0"/>
            </a:br>
            <a:r>
              <a:rPr lang="en-US" sz="2000" dirty="0" err="1" smtClean="0"/>
              <a:t>iShares</a:t>
            </a:r>
            <a:r>
              <a:rPr lang="en-US" sz="2000" dirty="0" smtClean="0"/>
              <a:t> </a:t>
            </a:r>
            <a:r>
              <a:rPr lang="en-US" sz="2000" dirty="0"/>
              <a:t>MSCI USA ESG Select </a:t>
            </a:r>
            <a:r>
              <a:rPr lang="en-US" sz="2000" dirty="0" smtClean="0"/>
              <a:t>ETF </a:t>
            </a:r>
            <a:r>
              <a:rPr lang="en-US" sz="2000" dirty="0"/>
              <a:t>(SUSA)</a:t>
            </a:r>
            <a:br>
              <a:rPr lang="en-US" sz="2000" dirty="0"/>
            </a:br>
            <a:r>
              <a:rPr lang="en-US" sz="2000" dirty="0" err="1"/>
              <a:t>iShares</a:t>
            </a:r>
            <a:r>
              <a:rPr lang="en-US" sz="2000" dirty="0"/>
              <a:t> ESG Aware MSCI EAFE ETF (</a:t>
            </a:r>
            <a:r>
              <a:rPr lang="en-US" sz="2000" dirty="0" smtClean="0"/>
              <a:t>ESGD)</a:t>
            </a:r>
            <a:br>
              <a:rPr lang="en-US" sz="2000" dirty="0" smtClean="0"/>
            </a:br>
            <a:r>
              <a:rPr lang="en-US" sz="2000" dirty="0" err="1"/>
              <a:t>VanEck</a:t>
            </a:r>
            <a:r>
              <a:rPr lang="en-US" sz="2000" dirty="0"/>
              <a:t> Semiconductor ETF (</a:t>
            </a:r>
            <a:r>
              <a:rPr lang="en-US" sz="2000" dirty="0" smtClean="0"/>
              <a:t>SMH)</a:t>
            </a:r>
            <a:br>
              <a:rPr lang="en-US" sz="2000" dirty="0" smtClean="0"/>
            </a:br>
            <a:r>
              <a:rPr lang="en-US" sz="2000" dirty="0"/>
              <a:t>Vanguard ESG U.S. Stock </a:t>
            </a:r>
            <a:r>
              <a:rPr lang="en-US" sz="2000" dirty="0" smtClean="0"/>
              <a:t>ETF (ESGV)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3696582"/>
            <a:ext cx="5760640" cy="2805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                           EUR:</a:t>
            </a:r>
            <a:br>
              <a:rPr lang="en-US" sz="2000" dirty="0" smtClean="0"/>
            </a:br>
            <a:r>
              <a:rPr lang="en-US" sz="2000" dirty="0" smtClean="0"/>
              <a:t>ISHARES </a:t>
            </a:r>
            <a:r>
              <a:rPr lang="en-US" sz="2000" dirty="0"/>
              <a:t>EUROPE ESG </a:t>
            </a:r>
            <a:r>
              <a:rPr lang="en-US" sz="2000" dirty="0" smtClean="0"/>
              <a:t>USD-DIST (SLMD)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ISHARES MSCI EUROPE </a:t>
            </a:r>
            <a:r>
              <a:rPr lang="en-US" sz="2000" dirty="0" smtClean="0"/>
              <a:t>SRI (IUSK)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ISHARES MSCI EMU ESG </a:t>
            </a:r>
            <a:r>
              <a:rPr lang="en-US" sz="2000" dirty="0" smtClean="0"/>
              <a:t>SCREEND (SLMA)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SPDR® STOXX Europe 600 SRI UCITS </a:t>
            </a:r>
            <a:r>
              <a:rPr lang="en-US" sz="2000" dirty="0" smtClean="0"/>
              <a:t>ETF (ZPDX)</a:t>
            </a:r>
          </a:p>
          <a:p>
            <a:pPr>
              <a:lnSpc>
                <a:spcPct val="15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861051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41225</TotalTime>
  <Words>93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Аспект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PortnovVI</dc:creator>
  <cp:lastModifiedBy>Oleg Leontev</cp:lastModifiedBy>
  <cp:revision>2223</cp:revision>
  <cp:lastPrinted>2018-06-13T08:19:05Z</cp:lastPrinted>
  <dcterms:created xsi:type="dcterms:W3CDTF">2014-02-25T08:45:41Z</dcterms:created>
  <dcterms:modified xsi:type="dcterms:W3CDTF">2022-01-25T07:16:00Z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ef7f2da-30d3-430a-a9a4-8103a74342a8_Enabled">
    <vt:lpwstr>true</vt:lpwstr>
  </property>
  <property fmtid="{D5CDD505-2E9C-101B-9397-08002B2CF9AE}" pid="3" name="MSIP_Label_cef7f2da-30d3-430a-a9a4-8103a74342a8_SetDate">
    <vt:lpwstr>2021-12-06T09:35:14Z</vt:lpwstr>
  </property>
  <property fmtid="{D5CDD505-2E9C-101B-9397-08002B2CF9AE}" pid="4" name="MSIP_Label_cef7f2da-30d3-430a-a9a4-8103a74342a8_Method">
    <vt:lpwstr>Privileged</vt:lpwstr>
  </property>
  <property fmtid="{D5CDD505-2E9C-101B-9397-08002B2CF9AE}" pid="5" name="MSIP_Label_cef7f2da-30d3-430a-a9a4-8103a74342a8_Name">
    <vt:lpwstr>Public</vt:lpwstr>
  </property>
  <property fmtid="{D5CDD505-2E9C-101B-9397-08002B2CF9AE}" pid="6" name="MSIP_Label_cef7f2da-30d3-430a-a9a4-8103a74342a8_SiteId">
    <vt:lpwstr>9b511fda-f0b1-43a5-b06e-1e720f64520a</vt:lpwstr>
  </property>
  <property fmtid="{D5CDD505-2E9C-101B-9397-08002B2CF9AE}" pid="7" name="MSIP_Label_cef7f2da-30d3-430a-a9a4-8103a74342a8_ActionId">
    <vt:lpwstr>81072f8c-7fa3-4966-b7dc-26dc523becfc</vt:lpwstr>
  </property>
  <property fmtid="{D5CDD505-2E9C-101B-9397-08002B2CF9AE}" pid="8" name="MSIP_Label_cef7f2da-30d3-430a-a9a4-8103a74342a8_ContentBits">
    <vt:lpwstr>0</vt:lpwstr>
  </property>
</Properties>
</file>